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79" r:id="rId2"/>
    <p:sldId id="256" r:id="rId3"/>
    <p:sldId id="271" r:id="rId4"/>
    <p:sldId id="272" r:id="rId5"/>
    <p:sldId id="273" r:id="rId6"/>
    <p:sldId id="263" r:id="rId7"/>
    <p:sldId id="274" r:id="rId8"/>
    <p:sldId id="275" r:id="rId9"/>
    <p:sldId id="258" r:id="rId10"/>
    <p:sldId id="259" r:id="rId11"/>
    <p:sldId id="257" r:id="rId12"/>
    <p:sldId id="261" r:id="rId13"/>
    <p:sldId id="262" r:id="rId14"/>
    <p:sldId id="268" r:id="rId15"/>
    <p:sldId id="267" r:id="rId16"/>
    <p:sldId id="266" r:id="rId17"/>
    <p:sldId id="265" r:id="rId18"/>
    <p:sldId id="264" r:id="rId19"/>
    <p:sldId id="277" r:id="rId20"/>
    <p:sldId id="27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4660"/>
  </p:normalViewPr>
  <p:slideViewPr>
    <p:cSldViewPr>
      <p:cViewPr varScale="1">
        <p:scale>
          <a:sx n="89" d="100"/>
          <a:sy n="89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5052-11D0-493E-88B4-6CF406A37F17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50935-2E31-4AF6-B730-569B582D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1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50935-2E31-4AF6-B730-569B582D19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7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6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9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15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1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27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2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2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7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1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5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2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3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8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rgo.ru/sites/default/files/styles/full_view/public/media/2017-08-30/08.jpg?itok=XvgeENC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rgo.ru/sites/default/files/styles/full_view/public/media/2017-08-30/09.jpg?itok=KT20K2C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hyperlink" Target="https://ru.wikipedia.org/wiki/%D0%A4%D0%B0%D0%B9%D0%BB:Pavel_Unterberger2.jpg" TargetMode="Externa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go.ru/sites/default/files/styles/full_view/public/media/2017-08-30/10.jpg?itok=Sgl5qLP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hyperlink" Target="https://www.rgo.ru/sites/default/files/styles/full_view/public/media/2017-08-30/rukopisnaya_karta_iz_dnevnika_1917_goda.jpg?itok=8veVUi0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rgo.ru/sites/default/files/styles/full_view/public/media/2017-08-30/fragment_dnevnika_1913_goda.jpg?itok=A93UXSq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0%BD%D1%81%D0%B5%D0%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2%D0%B5%D0%BD_%D0%93%D0%B5%D0%B4%D0%B8%D0%BD" TargetMode="External"/><Relationship Id="rId5" Type="http://schemas.openxmlformats.org/officeDocument/2006/relationships/hyperlink" Target="https://ru.wikipedia.org/wiki/%D0%94%D0%B5%D1%80%D1%81%D1%83_%D0%A3%D0%B7%D0%B0%D0%BB%D0%B0_(%D0%BF%D0%BE%D0%B2%D0%B5%D1%81%D1%82%D1%8C)" TargetMode="External"/><Relationship Id="rId4" Type="http://schemas.openxmlformats.org/officeDocument/2006/relationships/hyperlink" Target="https://ru.wikipedia.org/wiki/%D0%9F%D0%BE_%D0%A3%D1%81%D1%81%D1%83%D1%80%D0%B8%D0%B9%D1%81%D0%BA%D0%BE%D0%BC%D1%83_%D0%BA%D1%80%D0%B0%D1%8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Arsenyev_reading_newspaper.jpg?use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0%D0%B5%D1%88%D0%BE%D0%B2,_%D0%93%D0%B5%D0%BE%D1%80%D0%B3%D0%B8%D0%B9_%D0%9C%D0%B8%D1%85%D0%B0%D0%B9%D0%BB%D0%BE%D0%B2%D0%B8%D1%87" TargetMode="External"/><Relationship Id="rId2" Type="http://schemas.openxmlformats.org/officeDocument/2006/relationships/hyperlink" Target="https://ru.wikipedia.org/wiki/%D0%9F%D0%BD%D0%B5%D0%B2%D0%BC%D0%BE%D0%BD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commons.wikimedia.org/wiki/File:Vladimir_Arseniev_grave.jpg?uselang=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go.ru/sites/default/files/styles/full_view/public/media/2017-08-30/04.jpg?itok=2BUV8yo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ommons.wikimedia.org/wiki/File:Arsenyev_signature.png?uselang=r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ladimir_Arsenyes_as_Podpraporshchik.jpg?uselang=ru" TargetMode="External"/><Relationship Id="rId2" Type="http://schemas.openxmlformats.org/officeDocument/2006/relationships/hyperlink" Target="https://ru.wikipedia.org/wiki/%D0%93%D1%80%D1%83%D0%BC-%D0%93%D1%80%D0%B6%D0%B8%D0%BC%D0%B0%D0%B9%D0%BB%D0%BE,_%D0%9C%D0%B8%D1%85%D0%B0%D0%B8%D0%BB_%D0%95%D1%84%D0%B8%D0%BC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commons.wikimedia.org/wiki/File:Mihail-Efimovich-Grum-Grzhimajlo.jpg?uselang=ru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o.ru/sites/default/files/styles/full_view/public/media/2017-08-30/23.jpg?itok=dRX1dBM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2118585" y="836712"/>
            <a:ext cx="50647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86916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Астраханское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93484"/>
            <a:ext cx="4248472" cy="7336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cap="none" dirty="0" smtClean="0">
                <a:solidFill>
                  <a:srgbClr val="002060"/>
                </a:solidFill>
              </a:rPr>
              <a:t>уссурийской тайге</a:t>
            </a:r>
            <a:endParaRPr lang="ru-RU" sz="2400" b="1" cap="none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К 145-летию со дня рождения В.К. Арсеньева. Фото из архива ОИАК">
            <a:hlinkClick r:id="rId2" tooltip="&quot;К 145-летию со дня рождения В.К. Арсеньева. Фото из архива ОИАК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032448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 145-летию со дня рождения В.К. Арсеньева. Фото из архива ОИАК">
            <a:hlinkClick r:id="rId4" tooltip="&quot;К 145-летию со дня рождения В.К. Арсеньева. Фото из архива ОИАК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40072" cy="37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6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22934"/>
              </p:ext>
            </p:extLst>
          </p:nvPr>
        </p:nvGraphicFramePr>
        <p:xfrm>
          <a:off x="2771800" y="1364847"/>
          <a:ext cx="8755496" cy="156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Документ" r:id="rId3" imgW="5925852" imgH="1022288" progId="Word.Document.12">
                  <p:embed/>
                </p:oleObj>
              </mc:Choice>
              <mc:Fallback>
                <p:oleObj name="Документ" r:id="rId3" imgW="5925852" imgH="1022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1364847"/>
                        <a:ext cx="8755496" cy="1563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07504" y="3049235"/>
            <a:ext cx="8928992" cy="38087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Очень высоко оценивший результаты экспедиции 1906 года генерал-губернатор </a:t>
            </a:r>
            <a:r>
              <a:rPr lang="ru-RU" b="1" dirty="0" smtClean="0">
                <a:solidFill>
                  <a:srgbClr val="002060"/>
                </a:solidFill>
              </a:rPr>
              <a:t>П.Ф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Унтербергер</a:t>
            </a:r>
            <a:r>
              <a:rPr lang="ru-RU" b="1" dirty="0">
                <a:solidFill>
                  <a:srgbClr val="002060"/>
                </a:solidFill>
              </a:rPr>
              <a:t> представил штабс-капитана Арсеньева к награждению вне очереди орденом Святого Владимира 4-й степени, хотя, согласно существовавшему порядку вручения, кавалером этого ордена четвёртой степени могли стать лица не ниже чина подполковника (чина 7-го класса табели о рангах). Благодаря этому представлению, высочайшим приказом от 14 (27) октября 1907 года, во время нахождения Арсеньева в своей новой экспедиции, ему был пожалован орден Святого Владимира 4-й степени, что в мирное время для штабс-капитана (чин 9-го класса) само по себе было редким явлением и признанием выдающихся </a:t>
            </a:r>
            <a:r>
              <a:rPr lang="ru-RU" b="1" dirty="0" smtClean="0">
                <a:solidFill>
                  <a:srgbClr val="002060"/>
                </a:solidFill>
              </a:rPr>
              <a:t>заслуг. </a:t>
            </a:r>
            <a:r>
              <a:rPr lang="ru-RU" b="1" dirty="0">
                <a:solidFill>
                  <a:srgbClr val="002060"/>
                </a:solidFill>
              </a:rPr>
              <a:t>Кроме того, ещё перед экспедицией, высочайшим приказом от 17 (30) марта 1907 года было утверждено награждение орденом Святого Станислава 2-й степени с формулировкой за «отлично-усердную службу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4" name="Рисунок 43" descr="https://upload.wikimedia.org/wikipedia/ru/thumb/e/ec/Pavel_Unterberger2.jpg/220px-Pavel_Unterberger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" y="276865"/>
            <a:ext cx="2095500" cy="28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3120344" y="454313"/>
            <a:ext cx="4572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Покровитель В. К. Арсеньева Приамурский генерал-губернатор П. Ф. 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Унтербергер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2559061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Награды В.К. Арсеньева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609600"/>
            <a:ext cx="3672409" cy="1883296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solidFill>
                  <a:srgbClr val="002060"/>
                </a:solidFill>
              </a:rPr>
              <a:t>Рукописная карта из</a:t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 smtClean="0">
                <a:solidFill>
                  <a:srgbClr val="002060"/>
                </a:solidFill>
              </a:rPr>
              <a:t>дневника В.К. Арсеньева</a:t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 smtClean="0">
                <a:solidFill>
                  <a:srgbClr val="002060"/>
                </a:solidFill>
              </a:rPr>
              <a:t>1917 года</a:t>
            </a:r>
            <a:endParaRPr lang="ru-RU" sz="2000" b="1" cap="none" dirty="0">
              <a:solidFill>
                <a:srgbClr val="002060"/>
              </a:solidFill>
            </a:endParaRPr>
          </a:p>
        </p:txBody>
      </p:sp>
      <p:pic>
        <p:nvPicPr>
          <p:cNvPr id="7" name="Объект 3" descr="К 145-летию со дня рождения В.К. Арсеньева. Фото из архива ОИАК">
            <a:hlinkClick r:id="rId2" tooltip="&quot;К 145-летию со дня рождения В.К. Арсеньева. Фото из архива ОИАК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3" y="2476061"/>
            <a:ext cx="3744416" cy="294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 145-летию со дня рождения В.К. Арсеньева. Фото из архива ОИАК">
            <a:hlinkClick r:id="rId4" tooltip="&quot;К 145-летию со дня рождения В.К. Арсеньева. Фото из архива ОИАК&quot;"/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36453" cy="6480720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31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 145-летию со дня рождения В.К. Арсеньева. Фото из архива ОИАК">
            <a:hlinkClick r:id="rId2" tooltip="&quot;К 145-летию со дня рождения В.К. Арсеньева. Фото из архива ОИАК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463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34" y="1196752"/>
            <a:ext cx="8579103" cy="1320800"/>
          </a:xfrm>
        </p:spPr>
        <p:txBody>
          <a:bodyPr>
            <a:noAutofit/>
          </a:bodyPr>
          <a:lstStyle/>
          <a:p>
            <a:r>
              <a:rPr lang="ru-RU" sz="1800" b="1" cap="none" dirty="0" smtClean="0">
                <a:solidFill>
                  <a:srgbClr val="002060"/>
                </a:solidFill>
              </a:rPr>
              <a:t>С установлением советской власти на дальнем востоке в 1922 году обширные знания </a:t>
            </a:r>
            <a:r>
              <a:rPr lang="ru-RU" sz="1800" b="1" cap="none" dirty="0">
                <a:solidFill>
                  <a:srgbClr val="002060"/>
                </a:solidFill>
              </a:rPr>
              <a:t>А</a:t>
            </a:r>
            <a:r>
              <a:rPr lang="ru-RU" sz="1800" b="1" cap="none" dirty="0" smtClean="0">
                <a:solidFill>
                  <a:srgbClr val="002060"/>
                </a:solidFill>
              </a:rPr>
              <a:t>рсеньева стали особенно востребованы. Как большого знатока дальнего востока его постоянно привлекали к решению многочисленных хозяйственно-экономических вопросов: он занимал множество постов в различных организациях, входил в состав нескольких комитетов и комиссий, участвовал в совещаниях по экономическим вопросам.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______________________________________________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56895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В </a:t>
            </a:r>
            <a:r>
              <a:rPr lang="ru-RU" sz="1900" b="1" dirty="0">
                <a:solidFill>
                  <a:srgbClr val="002060"/>
                </a:solidFill>
              </a:rPr>
              <a:t>1924 году в Берлине при участии </a:t>
            </a:r>
            <a:r>
              <a:rPr lang="ru-RU" sz="1900" b="1" u="sng" dirty="0">
                <a:solidFill>
                  <a:srgbClr val="002060"/>
                </a:solidFill>
                <a:hlinkClick r:id="rId3" tooltip="Нансен"/>
              </a:rPr>
              <a:t>Фритьофа Нансена</a:t>
            </a:r>
            <a:r>
              <a:rPr lang="ru-RU" sz="1900" b="1" dirty="0">
                <a:solidFill>
                  <a:srgbClr val="002060"/>
                </a:solidFill>
              </a:rPr>
              <a:t> с большим успехом был издан немецкий перевод книг Арсеньева «</a:t>
            </a:r>
            <a:r>
              <a:rPr lang="ru-RU" sz="1900" b="1" u="sng" dirty="0">
                <a:solidFill>
                  <a:srgbClr val="002060"/>
                </a:solidFill>
                <a:hlinkClick r:id="rId4" tooltip="По Уссурийскому краю"/>
              </a:rPr>
              <a:t>По Уссурийскому краю</a:t>
            </a:r>
            <a:r>
              <a:rPr lang="ru-RU" sz="1900" b="1" dirty="0">
                <a:solidFill>
                  <a:srgbClr val="002060"/>
                </a:solidFill>
              </a:rPr>
              <a:t>» и «</a:t>
            </a:r>
            <a:r>
              <a:rPr lang="ru-RU" sz="1900" b="1" u="sng" dirty="0" err="1">
                <a:solidFill>
                  <a:srgbClr val="002060"/>
                </a:solidFill>
                <a:hlinkClick r:id="rId5" tooltip="Дерсу Узала (повесть)"/>
              </a:rPr>
              <a:t>Дерсу</a:t>
            </a:r>
            <a:r>
              <a:rPr lang="ru-RU" sz="1900" b="1" u="sng" dirty="0">
                <a:solidFill>
                  <a:srgbClr val="002060"/>
                </a:solidFill>
                <a:hlinkClick r:id="rId5" tooltip="Дерсу Узала (повесть)"/>
              </a:rPr>
              <a:t> </a:t>
            </a:r>
            <a:r>
              <a:rPr lang="ru-RU" sz="1900" b="1" u="sng" dirty="0" err="1">
                <a:solidFill>
                  <a:srgbClr val="002060"/>
                </a:solidFill>
                <a:hlinkClick r:id="rId5" tooltip="Дерсу Узала (повесть)"/>
              </a:rPr>
              <a:t>Узала</a:t>
            </a:r>
            <a:r>
              <a:rPr lang="ru-RU" sz="1900" b="1" dirty="0">
                <a:solidFill>
                  <a:srgbClr val="002060"/>
                </a:solidFill>
              </a:rPr>
              <a:t>», получивший общее название «</a:t>
            </a:r>
            <a:r>
              <a:rPr lang="ru-RU" sz="1900" b="1" dirty="0" err="1">
                <a:solidFill>
                  <a:srgbClr val="002060"/>
                </a:solidFill>
              </a:rPr>
              <a:t>In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der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Wildnis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Ostsibiriens</a:t>
            </a:r>
            <a:r>
              <a:rPr lang="ru-RU" sz="1900" b="1" dirty="0">
                <a:solidFill>
                  <a:srgbClr val="002060"/>
                </a:solidFill>
              </a:rPr>
              <a:t>» («</a:t>
            </a:r>
            <a:r>
              <a:rPr lang="ru-RU" sz="1900" b="1" i="1" dirty="0">
                <a:solidFill>
                  <a:srgbClr val="002060"/>
                </a:solidFill>
              </a:rPr>
              <a:t>В дикой Восточной Сибири</a:t>
            </a:r>
            <a:r>
              <a:rPr lang="ru-RU" sz="1900" b="1" dirty="0">
                <a:solidFill>
                  <a:srgbClr val="002060"/>
                </a:solidFill>
              </a:rPr>
              <a:t>»). Предисловие к книге написали Фритьоф Нансен и </a:t>
            </a:r>
            <a:r>
              <a:rPr lang="ru-RU" sz="1900" b="1" u="sng" dirty="0">
                <a:solidFill>
                  <a:srgbClr val="002060"/>
                </a:solidFill>
                <a:hlinkClick r:id="rId6" tooltip="Свен Гедин"/>
              </a:rPr>
              <a:t>Свен </a:t>
            </a:r>
            <a:r>
              <a:rPr lang="ru-RU" sz="1900" b="1" u="sng" dirty="0" err="1">
                <a:solidFill>
                  <a:srgbClr val="002060"/>
                </a:solidFill>
                <a:hlinkClick r:id="rId6" tooltip="Свен Гедин"/>
              </a:rPr>
              <a:t>Гедин</a:t>
            </a:r>
            <a:r>
              <a:rPr lang="ru-RU" sz="1900" b="1" dirty="0">
                <a:solidFill>
                  <a:srgbClr val="002060"/>
                </a:solidFill>
              </a:rPr>
              <a:t>. Благодаря успеху за границей, о произведениях Арсеньева вспомнили и в России. Он стал получать многочисленные отзывы на свои книги, что ещё сильнее убеждало его в необходимости оставить административную работу, и заняться научным и литературным </a:t>
            </a:r>
            <a:r>
              <a:rPr lang="ru-RU" sz="1900" b="1" dirty="0" smtClean="0">
                <a:solidFill>
                  <a:srgbClr val="002060"/>
                </a:solidFill>
              </a:rPr>
              <a:t>трудом.</a:t>
            </a:r>
            <a:endParaRPr lang="ru-RU" sz="19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420888"/>
            <a:ext cx="4320480" cy="1320800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последних фотографий </a:t>
            </a:r>
            <a:b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ладимира </a:t>
            </a:r>
            <a:r>
              <a:rPr lang="ru-RU" sz="2700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700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лавдиевича</a:t>
            </a:r>
            <a: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рсеньева.</a:t>
            </a:r>
            <a:b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Владивосток, 1930 г.</a:t>
            </a:r>
            <a:r>
              <a:rPr lang="ru-RU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https://upload.wikimedia.org/wikipedia/commons/thumb/9/9d/Arsenyev_reading_newspaper.jpg/220px-Arsenyev_reading_newspap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244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18" y="422754"/>
            <a:ext cx="1905000" cy="2905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0" y="180802"/>
            <a:ext cx="1905000" cy="2905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80" y="119023"/>
            <a:ext cx="1905000" cy="2905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7319"/>
            <a:ext cx="1905000" cy="2905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6" y="1124744"/>
            <a:ext cx="1905000" cy="290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90986"/>
            <a:ext cx="1905000" cy="2905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" y="3915841"/>
            <a:ext cx="1936911" cy="29537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8" y="3287366"/>
            <a:ext cx="1905000" cy="2905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8" y="3188843"/>
            <a:ext cx="1839863" cy="28057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8" y="3616904"/>
            <a:ext cx="1744115" cy="26597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3352" y="6225500"/>
            <a:ext cx="553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Некоторые из книг Арсеньева В.К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-1788676"/>
            <a:ext cx="5290160" cy="1024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00000"/>
              </a:solidFill>
              <a:latin typeface="Helvetica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5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xn--80aiclbbsnghpgw1b5g.xn--p1ai/Images/Resize/92268711-77bc-4a96-9e59-0445b8002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5439901" cy="41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Книга “</a:t>
            </a:r>
            <a:r>
              <a:rPr lang="ru-RU" altLang="ru-RU" sz="2000" b="1" dirty="0" err="1">
                <a:solidFill>
                  <a:srgbClr val="002060"/>
                </a:solidFill>
                <a:latin typeface="HelveticaNeue"/>
              </a:rPr>
              <a:t>Дерсу</a:t>
            </a: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HelveticaNeue"/>
              </a:rPr>
              <a:t>Узала</a:t>
            </a: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” была дважды экранизирована - в 1961 г.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(режиссер </a:t>
            </a:r>
            <a:r>
              <a:rPr lang="ru-RU" altLang="ru-RU" sz="2000" b="1" dirty="0" err="1">
                <a:solidFill>
                  <a:srgbClr val="002060"/>
                </a:solidFill>
                <a:latin typeface="HelveticaNeue"/>
              </a:rPr>
              <a:t>Агаси</a:t>
            </a: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 Бабаян) и в 1975 г. (режиссер </a:t>
            </a:r>
            <a:r>
              <a:rPr lang="ru-RU" altLang="ru-RU" sz="2000" b="1" dirty="0" err="1">
                <a:solidFill>
                  <a:srgbClr val="002060"/>
                </a:solidFill>
                <a:latin typeface="HelveticaNeue"/>
              </a:rPr>
              <a:t>Акира</a:t>
            </a: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 Куросава).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Фильм 1975 г. был удостоен премии Оскар как лучший фильм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HelveticaNeue"/>
              </a:rPr>
              <a:t>на иностранном языке.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1320800"/>
          </a:xfrm>
        </p:spPr>
        <p:txBody>
          <a:bodyPr>
            <a:normAutofit fontScale="90000"/>
          </a:bodyPr>
          <a:lstStyle/>
          <a:p>
            <a:r>
              <a:rPr lang="ru-RU" sz="2200" b="1" cap="none" dirty="0" smtClean="0">
                <a:solidFill>
                  <a:schemeClr val="bg1"/>
                </a:solidFill>
              </a:rPr>
              <a:t>4 сентября 1930 года в 15 часов 15 минут </a:t>
            </a:r>
            <a:r>
              <a:rPr lang="ru-RU" sz="2200" b="1" cap="none" dirty="0">
                <a:solidFill>
                  <a:schemeClr val="bg1"/>
                </a:solidFill>
              </a:rPr>
              <a:t>В</a:t>
            </a:r>
            <a:r>
              <a:rPr lang="ru-RU" sz="2200" b="1" cap="none" dirty="0" smtClean="0">
                <a:solidFill>
                  <a:schemeClr val="bg1"/>
                </a:solidFill>
              </a:rPr>
              <a:t>ладимир </a:t>
            </a:r>
            <a:r>
              <a:rPr lang="ru-RU" sz="2200" b="1" cap="none" dirty="0" err="1">
                <a:solidFill>
                  <a:schemeClr val="bg1"/>
                </a:solidFill>
              </a:rPr>
              <a:t>К</a:t>
            </a:r>
            <a:r>
              <a:rPr lang="ru-RU" sz="2200" b="1" cap="none" dirty="0" err="1" smtClean="0">
                <a:solidFill>
                  <a:schemeClr val="bg1"/>
                </a:solidFill>
              </a:rPr>
              <a:t>лавдиевич</a:t>
            </a:r>
            <a:r>
              <a:rPr lang="ru-RU" sz="2200" b="1" cap="none" dirty="0" smtClean="0">
                <a:solidFill>
                  <a:schemeClr val="bg1"/>
                </a:solidFill>
              </a:rPr>
              <a:t> </a:t>
            </a:r>
            <a:r>
              <a:rPr lang="ru-RU" sz="2200" b="1" cap="none" dirty="0">
                <a:solidFill>
                  <a:schemeClr val="bg1"/>
                </a:solidFill>
              </a:rPr>
              <a:t>А</a:t>
            </a:r>
            <a:r>
              <a:rPr lang="ru-RU" sz="2200" b="1" cap="none" dirty="0" smtClean="0">
                <a:solidFill>
                  <a:schemeClr val="bg1"/>
                </a:solidFill>
              </a:rPr>
              <a:t>рсеньев умер от паралича сердца, вызванного</a:t>
            </a:r>
            <a:r>
              <a:rPr lang="ru-RU" sz="2200" b="1" cap="none" dirty="0" smtClean="0">
                <a:solidFill>
                  <a:schemeClr val="tx1"/>
                </a:solidFill>
              </a:rPr>
              <a:t> </a:t>
            </a:r>
            <a:r>
              <a:rPr lang="ru-RU" sz="2200" b="1" cap="none" dirty="0" smtClean="0">
                <a:solidFill>
                  <a:schemeClr val="tx1"/>
                </a:solidFill>
                <a:hlinkClick r:id="rId2" tooltip="Пневмония"/>
              </a:rPr>
              <a:t>крупозным воспалением лёгких</a:t>
            </a:r>
            <a:endParaRPr lang="ru-RU" sz="2200" b="1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15051"/>
            <a:ext cx="7130753" cy="559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Его я только дважды видел близко,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Запомнив навсегда суровые черты.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И десять лет спустя к подножью обелиска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Принёс не знавшие садовника цветы.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Они росли на скалах Да-</a:t>
            </a:r>
            <a:r>
              <a:rPr lang="ru-RU" sz="1800" b="1" i="1" dirty="0" err="1">
                <a:solidFill>
                  <a:schemeClr val="tx1"/>
                </a:solidFill>
              </a:rPr>
              <a:t>дянь</a:t>
            </a:r>
            <a:r>
              <a:rPr lang="ru-RU" sz="1800" b="1" i="1" dirty="0">
                <a:solidFill>
                  <a:schemeClr val="tx1"/>
                </a:solidFill>
              </a:rPr>
              <a:t>-</a:t>
            </a:r>
            <a:r>
              <a:rPr lang="ru-RU" sz="1800" b="1" i="1" dirty="0" err="1">
                <a:solidFill>
                  <a:schemeClr val="tx1"/>
                </a:solidFill>
              </a:rPr>
              <a:t>Шаня</a:t>
            </a:r>
            <a:r>
              <a:rPr lang="ru-RU" sz="1800" b="1" i="1" dirty="0">
                <a:solidFill>
                  <a:schemeClr val="tx1"/>
                </a:solidFill>
              </a:rPr>
              <a:t>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И только в тех местах я их срывал,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Где следопыт, как говорят преданья,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Когда-то становился на привал.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А в </a:t>
            </a:r>
            <a:r>
              <a:rPr lang="ru-RU" sz="1800" b="1" i="1" dirty="0" err="1">
                <a:solidFill>
                  <a:schemeClr val="tx1"/>
                </a:solidFill>
              </a:rPr>
              <a:t>удэгейском</a:t>
            </a:r>
            <a:r>
              <a:rPr lang="ru-RU" sz="1800" b="1" i="1" dirty="0">
                <a:solidFill>
                  <a:schemeClr val="tx1"/>
                </a:solidFill>
              </a:rPr>
              <a:t> стойбище далёком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Седой старик мне дал большой букет: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— Снеси ему. В садах Владивостока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У вас цветов таких, наверно, нет…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И вот цветы лианою тугою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Я к обелиску крепко привязал,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Пусть хоть на миг запахнет здесь </a:t>
            </a:r>
            <a:r>
              <a:rPr lang="ru-RU" sz="1800" b="1" i="1" dirty="0" err="1">
                <a:solidFill>
                  <a:schemeClr val="tx1"/>
                </a:solidFill>
              </a:rPr>
              <a:t>тайгою</a:t>
            </a:r>
            <a:r>
              <a:rPr lang="ru-RU" sz="1800" b="1" i="1" dirty="0">
                <a:solidFill>
                  <a:schemeClr val="tx1"/>
                </a:solidFill>
              </a:rPr>
              <a:t>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Где сделал он последний свой привал</a:t>
            </a:r>
            <a:r>
              <a:rPr lang="ru-RU" sz="18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hlinkClick r:id="rId3" tooltip="Корешов, Георгий Михайлович"/>
              </a:rPr>
              <a:t>Г</a:t>
            </a:r>
            <a:r>
              <a:rPr lang="ru-RU" sz="1800" b="1" dirty="0">
                <a:solidFill>
                  <a:schemeClr val="bg1"/>
                </a:solidFill>
                <a:hlinkClick r:id="rId3" tooltip="Корешов, Георгий Михайлович"/>
              </a:rPr>
              <a:t>. М. </a:t>
            </a:r>
            <a:r>
              <a:rPr lang="ru-RU" sz="1800" b="1" dirty="0" err="1">
                <a:solidFill>
                  <a:schemeClr val="bg1"/>
                </a:solidFill>
                <a:hlinkClick r:id="rId3" tooltip="Корешов, Георгий Михайлович"/>
              </a:rPr>
              <a:t>Корешов</a:t>
            </a:r>
            <a:r>
              <a:rPr lang="ru-RU" sz="1800" dirty="0">
                <a:solidFill>
                  <a:schemeClr val="tx1"/>
                </a:solidFill>
              </a:rPr>
              <a:t> «У могилы Арсеньева»</a:t>
            </a:r>
          </a:p>
          <a:p>
            <a:endParaRPr lang="ru-RU" dirty="0"/>
          </a:p>
        </p:txBody>
      </p:sp>
      <p:pic>
        <p:nvPicPr>
          <p:cNvPr id="4" name="Рисунок 3" descr="https://upload.wikimedia.org/wikipedia/commons/thumb/2/21/Vladimir_Arseniev_grave.jpg/220px-Vladimir_Arseniev_grav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581448"/>
            <a:ext cx="3097324" cy="4295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9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36912"/>
            <a:ext cx="5483562" cy="1320800"/>
          </a:xfrm>
        </p:spPr>
        <p:txBody>
          <a:bodyPr>
            <a:noAutofit/>
          </a:bodyPr>
          <a:lstStyle/>
          <a:p>
            <a:r>
              <a:rPr lang="ru-RU" sz="2000" b="1" cap="none" dirty="0" smtClean="0">
                <a:solidFill>
                  <a:srgbClr val="002060"/>
                </a:solidFill>
              </a:rPr>
              <a:t>То, каким он видел Дальний восток, </a:t>
            </a:r>
            <a:r>
              <a:rPr lang="ru-RU" sz="2000" b="1" cap="none" dirty="0">
                <a:solidFill>
                  <a:srgbClr val="002060"/>
                </a:solidFill>
              </a:rPr>
              <a:t>В</a:t>
            </a:r>
            <a:r>
              <a:rPr lang="ru-RU" sz="2000" b="1" cap="none" dirty="0" smtClean="0">
                <a:solidFill>
                  <a:srgbClr val="002060"/>
                </a:solidFill>
              </a:rPr>
              <a:t>ладимир </a:t>
            </a:r>
            <a:r>
              <a:rPr lang="ru-RU" sz="2000" b="1" cap="none" dirty="0" err="1">
                <a:solidFill>
                  <a:srgbClr val="002060"/>
                </a:solidFill>
              </a:rPr>
              <a:t>К</a:t>
            </a:r>
            <a:r>
              <a:rPr lang="ru-RU" sz="2000" b="1" cap="none" dirty="0" err="1" smtClean="0">
                <a:solidFill>
                  <a:srgbClr val="002060"/>
                </a:solidFill>
              </a:rPr>
              <a:t>лавдиевич</a:t>
            </a:r>
            <a:r>
              <a:rPr lang="ru-RU" sz="2000" b="1" cap="none" dirty="0" smtClean="0">
                <a:solidFill>
                  <a:srgbClr val="002060"/>
                </a:solidFill>
              </a:rPr>
              <a:t> Арсеньев показал в своих книгах. До этого времени художественной литературы об этих землях практически не было, а материалы экспедиций были доступны лишь узкому кругу специалистов. Работа </a:t>
            </a:r>
            <a:r>
              <a:rPr lang="ru-RU" sz="2000" b="1" cap="none" dirty="0" err="1" smtClean="0">
                <a:solidFill>
                  <a:srgbClr val="002060"/>
                </a:solidFill>
              </a:rPr>
              <a:t>владимира</a:t>
            </a:r>
            <a:r>
              <a:rPr lang="ru-RU" sz="2000" b="1" cap="none" dirty="0" smtClean="0">
                <a:solidFill>
                  <a:srgbClr val="002060"/>
                </a:solidFill>
              </a:rPr>
              <a:t> </a:t>
            </a:r>
            <a:r>
              <a:rPr lang="ru-RU" sz="2000" b="1" cap="none" dirty="0" err="1" smtClean="0">
                <a:solidFill>
                  <a:srgbClr val="002060"/>
                </a:solidFill>
              </a:rPr>
              <a:t>клавдиевича</a:t>
            </a:r>
            <a:r>
              <a:rPr lang="ru-RU" sz="2000" b="1" cap="none" dirty="0" smtClean="0">
                <a:solidFill>
                  <a:srgbClr val="002060"/>
                </a:solidFill>
              </a:rPr>
              <a:t> - и его научные изыскания и литературное творчество - действительно сделали дальний восток намного ближе для жителей других областей </a:t>
            </a:r>
            <a:r>
              <a:rPr lang="ru-RU" sz="2000" b="1" cap="none" dirty="0" err="1" smtClean="0">
                <a:solidFill>
                  <a:srgbClr val="002060"/>
                </a:solidFill>
              </a:rPr>
              <a:t>россии</a:t>
            </a:r>
            <a:r>
              <a:rPr lang="ru-RU" sz="2000" b="1" cap="none" dirty="0" smtClean="0">
                <a:solidFill>
                  <a:srgbClr val="002060"/>
                </a:solidFill>
              </a:rPr>
              <a:t> и мира. И именно поэтому его называют “человек, который открыл миру уссурийский край”.</a:t>
            </a:r>
            <a:endParaRPr lang="ru-RU" sz="2000" b="1" cap="none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96652"/>
            <a:ext cx="3140714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692696"/>
            <a:ext cx="7848872" cy="150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ЛЕТ СО ДНЯ РОЖДЕНИЯ В.К. АРСЕНЬЕВА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К 145-летию со дня рождения В.К. Арсеньева. Фото из архива ОИАК">
            <a:hlinkClick r:id="rId2" tooltip="&quot;К 145-летию со дня рождения В.К. Арсеньева. Фото из архива ОИАК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880320" cy="38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383430" y="29249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Старинное выражение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Via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vita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», в переводе с чеканной латыни означающее «Дорога – это жизнь», вполне могло бы стать жизненным девизом Владимира Арсеньева.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Изображение автограф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1208"/>
            <a:ext cx="2304256" cy="140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20800"/>
          </a:xfrm>
        </p:spPr>
        <p:txBody>
          <a:bodyPr>
            <a:noAutofit/>
          </a:bodyPr>
          <a:lstStyle/>
          <a:p>
            <a:r>
              <a:rPr lang="ru-RU" sz="2000" b="1" cap="none" dirty="0" smtClean="0">
                <a:solidFill>
                  <a:srgbClr val="002060"/>
                </a:solidFill>
                <a:latin typeface="HelveticaNeue"/>
              </a:rPr>
              <a:t>Мемориальный дом-музей В.К. Арсеньева является филиалом «музея истории дальнего востока имени В.К. Арсеньева» и расположен по адресу: город </a:t>
            </a:r>
            <a:r>
              <a:rPr lang="ru-RU" sz="2000" b="1" cap="none" dirty="0" err="1" smtClean="0">
                <a:solidFill>
                  <a:srgbClr val="002060"/>
                </a:solidFill>
                <a:latin typeface="HelveticaNeue"/>
              </a:rPr>
              <a:t>владивосток</a:t>
            </a:r>
            <a:r>
              <a:rPr lang="ru-RU" sz="2000" b="1" cap="none" dirty="0" smtClean="0">
                <a:solidFill>
                  <a:srgbClr val="002060"/>
                </a:solidFill>
                <a:latin typeface="HelveticaNeue"/>
              </a:rPr>
              <a:t>, ул. Арсеньева, 7б.</a:t>
            </a: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>
                <a:solidFill>
                  <a:srgbClr val="002060"/>
                </a:solidFill>
                <a:latin typeface="HelveticaNeue"/>
              </a:rPr>
              <a:t>Т</a:t>
            </a:r>
            <a:r>
              <a:rPr lang="ru-RU" sz="2000" b="1" cap="none" dirty="0" smtClean="0">
                <a:solidFill>
                  <a:srgbClr val="002060"/>
                </a:solidFill>
                <a:latin typeface="HelveticaNeue"/>
              </a:rPr>
              <a:t>елефон: 8 (423) 241-03-63</a:t>
            </a:r>
            <a:r>
              <a:rPr lang="ru-RU" sz="2000" b="1" cap="none" dirty="0" smtClean="0">
                <a:solidFill>
                  <a:srgbClr val="002060"/>
                </a:solidFill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</a:rPr>
            </a:br>
            <a:r>
              <a:rPr lang="ru-RU" sz="2000" b="1" cap="none" dirty="0">
                <a:solidFill>
                  <a:srgbClr val="002060"/>
                </a:solidFill>
                <a:latin typeface="HelveticaNeue"/>
              </a:rPr>
              <a:t>Э</a:t>
            </a:r>
            <a:r>
              <a:rPr lang="ru-RU" sz="2000" b="1" cap="none" dirty="0" smtClean="0">
                <a:solidFill>
                  <a:srgbClr val="002060"/>
                </a:solidFill>
                <a:latin typeface="HelveticaNeue"/>
              </a:rPr>
              <a:t>лектронная почта: </a:t>
            </a:r>
            <a:r>
              <a:rPr lang="ru-RU" sz="2000" b="1" cap="none" dirty="0" err="1" smtClean="0">
                <a:solidFill>
                  <a:srgbClr val="002060"/>
                </a:solidFill>
                <a:latin typeface="HelveticaNeue"/>
              </a:rPr>
              <a:t>arsenievivm@yandex.Ru</a:t>
            </a:r>
            <a:endParaRPr lang="ru-RU" sz="2000" b="1" cap="none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xn--80aiclbbsnghpgw1b5g.xn--p1ai/Images/Resize/06cae54d-2278-4d29-a18f-78a6f9f8bc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22" y="1916832"/>
            <a:ext cx="7089963" cy="47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255808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  <a:cs typeface="Aparajita" panose="020B0604020202020204" pitchFamily="34" charset="0"/>
              </a:rPr>
              <a:t>БЛАГОДАРЮ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  <a:cs typeface="Aparajita" panose="020B0604020202020204" pitchFamily="34" charset="0"/>
              </a:rPr>
              <a:t>ЗА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  <a:cs typeface="Aparajita" panose="020B0604020202020204" pitchFamily="34" charset="0"/>
              </a:rPr>
              <a:t>ВНИМАНИЕ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669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ВЛАДИ́МИР КЛА́ВДИЕВИЧ АРСЕ́НЬЕВ, родился (</a:t>
            </a:r>
            <a:r>
              <a:rPr lang="ru-RU" sz="2000" b="1" dirty="0">
                <a:solidFill>
                  <a:srgbClr val="002060"/>
                </a:solidFill>
              </a:rPr>
              <a:t>29 августа [10 сентября] 1872, Санкт-Петербург, Российская </a:t>
            </a:r>
            <a:r>
              <a:rPr lang="ru-RU" sz="2000" b="1" dirty="0" smtClean="0">
                <a:solidFill>
                  <a:srgbClr val="002060"/>
                </a:solidFill>
              </a:rPr>
              <a:t>империя, умер  </a:t>
            </a:r>
            <a:r>
              <a:rPr lang="ru-RU" sz="2000" b="1" dirty="0">
                <a:solidFill>
                  <a:srgbClr val="002060"/>
                </a:solidFill>
              </a:rPr>
              <a:t>— 4 сентября 1930, Владивосток, РСФСР, СССР) — русский путешественник, географ, этнограф, писатель, исследователь Дальнего Востока, военный </a:t>
            </a:r>
            <a:r>
              <a:rPr lang="ru-RU" sz="2000" b="1" dirty="0" smtClean="0">
                <a:solidFill>
                  <a:srgbClr val="002060"/>
                </a:solidFill>
              </a:rPr>
              <a:t>востоковед. </a:t>
            </a:r>
            <a:r>
              <a:rPr lang="ru-RU" sz="2000" b="1" dirty="0">
                <a:solidFill>
                  <a:srgbClr val="002060"/>
                </a:solidFill>
              </a:rPr>
              <a:t>Руководитель ряда экспедиций по исследованию горных районов Уссурийского края (Сихотэ-Алинские экспедиции 1906, 1907, 1908—1910 гг.), которые до Арсеньева являлись «белыми пятнами» на картах современного Приморья и юга Хабаровского </a:t>
            </a:r>
            <a:r>
              <a:rPr lang="ru-RU" sz="2000" b="1" dirty="0" smtClean="0">
                <a:solidFill>
                  <a:srgbClr val="002060"/>
                </a:solidFill>
              </a:rPr>
              <a:t>края. </a:t>
            </a:r>
            <a:r>
              <a:rPr lang="ru-RU" sz="2000" b="1" dirty="0">
                <a:solidFill>
                  <a:srgbClr val="002060"/>
                </a:solidFill>
              </a:rPr>
              <a:t>Директор Хабаровского краеведческого музея имени Н. И. </a:t>
            </a:r>
            <a:r>
              <a:rPr lang="ru-RU" sz="2000" b="1" dirty="0" err="1">
                <a:solidFill>
                  <a:srgbClr val="002060"/>
                </a:solidFill>
              </a:rPr>
              <a:t>Гродекова</a:t>
            </a:r>
            <a:r>
              <a:rPr lang="ru-RU" sz="2000" b="1" dirty="0">
                <a:solidFill>
                  <a:srgbClr val="002060"/>
                </a:solidFill>
              </a:rPr>
              <a:t> в 1910—1919 и 1924—1925 </a:t>
            </a:r>
            <a:r>
              <a:rPr lang="ru-RU" sz="2000" b="1" dirty="0" smtClean="0">
                <a:solidFill>
                  <a:srgbClr val="002060"/>
                </a:solidFill>
              </a:rPr>
              <a:t>годах. </a:t>
            </a:r>
            <a:r>
              <a:rPr lang="ru-RU" sz="2000" b="1" dirty="0">
                <a:solidFill>
                  <a:srgbClr val="002060"/>
                </a:solidFill>
              </a:rPr>
              <a:t>Офицер Русской императорской армии: за 26 лет военной службы прошёл путь от вольноопределяющегося и подпрапорщика до </a:t>
            </a:r>
            <a:r>
              <a:rPr lang="ru-RU" sz="2000" b="1" dirty="0" smtClean="0">
                <a:solidFill>
                  <a:srgbClr val="002060"/>
                </a:solidFill>
              </a:rPr>
              <a:t>подполковника. </a:t>
            </a:r>
            <a:r>
              <a:rPr lang="ru-RU" sz="2000" b="1" dirty="0">
                <a:solidFill>
                  <a:srgbClr val="002060"/>
                </a:solidFill>
              </a:rPr>
              <a:t>Состоя на службе офицером для особых поручений при приамурском генерал-губернаторе Н. Л. </a:t>
            </a:r>
            <a:r>
              <a:rPr lang="ru-RU" sz="2000" b="1" dirty="0" err="1">
                <a:solidFill>
                  <a:srgbClr val="002060"/>
                </a:solidFill>
              </a:rPr>
              <a:t>Гондатти</a:t>
            </a:r>
            <a:r>
              <a:rPr lang="ru-RU" sz="2000" b="1" dirty="0">
                <a:solidFill>
                  <a:srgbClr val="002060"/>
                </a:solidFill>
              </a:rPr>
              <a:t>, в 1911—1915 годах разработал и лично возглавил ряд секретных экспедиций по борьбе с хунхузами (китайскими бандитами), нелегальными иммигрантами и лесными </a:t>
            </a:r>
            <a:r>
              <a:rPr lang="ru-RU" sz="2000" b="1" dirty="0" smtClean="0">
                <a:solidFill>
                  <a:srgbClr val="002060"/>
                </a:solidFill>
              </a:rPr>
              <a:t>браконьерами. </a:t>
            </a:r>
            <a:r>
              <a:rPr lang="ru-RU" sz="2000" b="1" dirty="0">
                <a:solidFill>
                  <a:srgbClr val="002060"/>
                </a:solidFill>
              </a:rPr>
              <a:t>При Временном правительстве Арсеньев — комиссар по делам туземных народностей Приамурского края . Именем Арсеньева названы улицы во многих городах бывшего СССР, город в Приморском крае, а также краеведческий музей во Владивостоке и прочие </a:t>
            </a:r>
            <a:r>
              <a:rPr lang="ru-RU" sz="2000" b="1" dirty="0" smtClean="0">
                <a:solidFill>
                  <a:srgbClr val="002060"/>
                </a:solidFill>
              </a:rPr>
              <a:t>объекты.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Владимир Арсеньев — действительный член Общества изучения Амурского края, Императорского Русского Географического Общества, Вашингтонского Национального географического общества и множества других научных организаций.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Как писатель Арсеньев широко известен своими приключенческими книгами «По Уссурийскому краю» и «</a:t>
            </a:r>
            <a:r>
              <a:rPr lang="ru-RU" sz="2000" b="1" dirty="0" err="1">
                <a:solidFill>
                  <a:srgbClr val="002060"/>
                </a:solidFill>
              </a:rPr>
              <a:t>Дерсу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Узала</a:t>
            </a:r>
            <a:r>
              <a:rPr lang="ru-RU" sz="2000" b="1" dirty="0">
                <a:solidFill>
                  <a:srgbClr val="002060"/>
                </a:solidFill>
              </a:rPr>
              <a:t>», рассказывающими о его экспедициях по Уссурийской тайге вместе со своим другом и проводником, гольдом (нанайцем) </a:t>
            </a:r>
            <a:r>
              <a:rPr lang="ru-RU" sz="2000" b="1" dirty="0" err="1">
                <a:solidFill>
                  <a:srgbClr val="002060"/>
                </a:solidFill>
              </a:rPr>
              <a:t>Дерсу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Узала</a:t>
            </a:r>
            <a:r>
              <a:rPr lang="ru-RU" sz="2000" b="1" dirty="0">
                <a:solidFill>
                  <a:srgbClr val="002060"/>
                </a:solidFill>
              </a:rPr>
              <a:t>. Эти книги ещё при жизни автора стали популярны в России и за рубежом, а впоследствии легли в основу художественных фильмов . Среди других литературных произведений Арсеньева — повести «Сквозь тайгу» и «В горах Сихотэ-Алиня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9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09600"/>
            <a:ext cx="2880320" cy="2502148"/>
          </a:xfrm>
        </p:spPr>
        <p:txBody>
          <a:bodyPr>
            <a:normAutofit fontScale="90000"/>
          </a:bodyPr>
          <a:lstStyle/>
          <a:p>
            <a:r>
              <a:rPr lang="ru-RU" sz="2200" b="1" cap="none" dirty="0" smtClean="0">
                <a:solidFill>
                  <a:srgbClr val="002060"/>
                </a:solidFill>
              </a:rPr>
              <a:t>Один из преподавателей </a:t>
            </a:r>
            <a:r>
              <a:rPr lang="ru-RU" sz="2200" b="1" cap="none" dirty="0">
                <a:solidFill>
                  <a:srgbClr val="002060"/>
                </a:solidFill>
              </a:rPr>
              <a:t>А</a:t>
            </a:r>
            <a:r>
              <a:rPr lang="ru-RU" sz="2200" b="1" cap="none" dirty="0" smtClean="0">
                <a:solidFill>
                  <a:srgbClr val="002060"/>
                </a:solidFill>
              </a:rPr>
              <a:t>рсеньева — путешественник и географ </a:t>
            </a:r>
            <a:r>
              <a:rPr lang="ru-RU" sz="2200" b="1" u="sng" cap="none" dirty="0" smtClean="0">
                <a:solidFill>
                  <a:srgbClr val="002060"/>
                </a:solidFill>
                <a:hlinkClick r:id="rId2" tooltip="Грум-Гржимайло, Михаил Ефимович"/>
              </a:rPr>
              <a:t>М. Е. Грум-</a:t>
            </a:r>
            <a:r>
              <a:rPr lang="ru-RU" sz="2200" b="1" u="sng" cap="none" dirty="0" err="1" smtClean="0">
                <a:solidFill>
                  <a:srgbClr val="002060"/>
                </a:solidFill>
                <a:hlinkClick r:id="rId2" tooltip="Грум-Гржимайло, Михаил Ефимович"/>
              </a:rPr>
              <a:t>гржимайло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49080"/>
            <a:ext cx="8928992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Несмотря на то, что Владимир Арсеньев никогда не учился в университете и закончил только двухгодичное юнкерское училище, посредством самообразования ему удалось стать компетентным и разносторонним исследователем. Сфера его научных интересов была разнообразна и обширна: он занимался географией и этнографией, картографией, статистикой, археологией, геологией, гидрологией и метеорологией, музейным делом, и даже орнитологией и </a:t>
            </a:r>
            <a:r>
              <a:rPr lang="ru-RU" sz="2000" b="1" dirty="0" smtClean="0">
                <a:solidFill>
                  <a:srgbClr val="002060"/>
                </a:solidFill>
              </a:rPr>
              <a:t>лингвистикой.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upload.wikimedia.org/wikipedia/commons/thumb/9/96/Vladimir_Arsenyes_as_Podpraporshchik.jpg/220px-Vladimir_Arsenyes_as_Podpraporshchik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8278"/>
            <a:ext cx="2664296" cy="407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pload.wikimedia.org/wikipedia/commons/thumb/4/4d/Mihail-Efimovich-Grum-Grzhimajlo.jpg/220px-Mihail-Efimovich-Grum-Grzhimajlo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968"/>
            <a:ext cx="2095500" cy="281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1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02060"/>
                </a:solidFill>
              </a:rPr>
              <a:t>На протяжении тридцати лет Арсеньев занимался изучением коренных народов Дальнего Востока, главным образом удэгейцев. При этом, значительная часть научного наследия В. К. Арсеньева не была опубликована, и поэтому его вклад в науку до конца не </a:t>
            </a:r>
            <a:r>
              <a:rPr lang="ru-RU" sz="1900" b="1" dirty="0" smtClean="0">
                <a:solidFill>
                  <a:srgbClr val="002060"/>
                </a:solidFill>
              </a:rPr>
              <a:t>оценён. </a:t>
            </a:r>
            <a:r>
              <a:rPr lang="ru-RU" sz="1900" b="1" dirty="0">
                <a:solidFill>
                  <a:srgbClr val="002060"/>
                </a:solidFill>
              </a:rPr>
              <a:t>Главный научный труд В. К. Арсеньева — двухтомная монография об удэгейцах «Страна Удэге», подводящая итог его почти тридцатилетних этнографических исследований, из-за преждевременной смерти автора осталась неоконченной и не была опубликована, а в конце 1940-х годов её рукопись исчезла и не найдена до сих </a:t>
            </a:r>
            <a:r>
              <a:rPr lang="ru-RU" sz="1900" b="1" dirty="0" smtClean="0">
                <a:solidFill>
                  <a:srgbClr val="002060"/>
                </a:solidFill>
              </a:rPr>
              <a:t>пор.</a:t>
            </a:r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В последние годы жизни В. К. Арсеньев неоднократно подвергался клевете и жёсткой идеологической травле. В частности, Арсеньеву ставили в вину его офицерское прошлое, а научные публикации упрекали в отсутствии марксистско-ленинского научного </a:t>
            </a:r>
            <a:r>
              <a:rPr lang="ru-RU" sz="1900" b="1" dirty="0" smtClean="0">
                <a:solidFill>
                  <a:srgbClr val="002060"/>
                </a:solidFill>
              </a:rPr>
              <a:t>подхода. </a:t>
            </a:r>
            <a:r>
              <a:rPr lang="ru-RU" sz="1900" b="1" dirty="0">
                <a:solidFill>
                  <a:srgbClr val="002060"/>
                </a:solidFill>
              </a:rPr>
              <a:t>Вскоре после смерти Арсеньева его травля приобрела целенаправленный характер. По сфабрикованному обвинению в участии в «контрреволюционной, шпионской и повстанческой вредительской организации», предводителем которой якобы был сам Арсеньев, была арестована и затем расстреляна его вдова Маргарита </a:t>
            </a:r>
            <a:r>
              <a:rPr lang="ru-RU" sz="1900" b="1" dirty="0" smtClean="0">
                <a:solidFill>
                  <a:srgbClr val="002060"/>
                </a:solidFill>
              </a:rPr>
              <a:t>Николаевна. </a:t>
            </a:r>
            <a:r>
              <a:rPr lang="ru-RU" sz="1900" b="1" dirty="0">
                <a:solidFill>
                  <a:srgbClr val="002060"/>
                </a:solidFill>
              </a:rPr>
              <a:t>Только в 1940-х годах личность и творчество В. К. Арсеньева были положительно переоценены, переизданы все его основные книги и впервые было издано </a:t>
            </a:r>
            <a:r>
              <a:rPr lang="ru-RU" sz="1900" b="1" dirty="0" err="1">
                <a:solidFill>
                  <a:srgbClr val="002060"/>
                </a:solidFill>
              </a:rPr>
              <a:t>шеститомное</a:t>
            </a:r>
            <a:r>
              <a:rPr lang="ru-RU" sz="1900" b="1" dirty="0">
                <a:solidFill>
                  <a:srgbClr val="002060"/>
                </a:solidFill>
              </a:rPr>
              <a:t> собрание его </a:t>
            </a:r>
            <a:r>
              <a:rPr lang="ru-RU" sz="1900" b="1" dirty="0" smtClean="0">
                <a:solidFill>
                  <a:srgbClr val="002060"/>
                </a:solidFill>
              </a:rPr>
              <a:t>сочинений.</a:t>
            </a:r>
            <a:endParaRPr lang="ru-RU" sz="1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FFFF00"/>
                </a:solidFill>
              </a:rPr>
              <a:t>СПИСОК ОСНОВНЫХ ЭКСПЕДИЦИЙ В.К. АРСЕНЬЕВА</a:t>
            </a:r>
          </a:p>
          <a:p>
            <a:r>
              <a:rPr lang="ru-RU" b="1" dirty="0">
                <a:solidFill>
                  <a:srgbClr val="FFFF00"/>
                </a:solidFill>
              </a:rPr>
              <a:t>Май – ноябрь 1906 г. Первая крупная экспедиция на Сихотэ-Алинь (совр. Приморский край).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1907 – январь 1908 г. Вторая </a:t>
            </a:r>
            <a:r>
              <a:rPr lang="ru-RU" b="1" dirty="0" err="1">
                <a:solidFill>
                  <a:srgbClr val="FFFF00"/>
                </a:solidFill>
              </a:rPr>
              <a:t>Сихотэ-Алиньская</a:t>
            </a:r>
            <a:r>
              <a:rPr lang="ru-RU" b="1" dirty="0">
                <a:solidFill>
                  <a:srgbClr val="FFFF00"/>
                </a:solidFill>
              </a:rPr>
              <a:t> экспедиция (северная часть Приморского края).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1908 – январь 1910 г. Юбилейная экспедиция (Хабаровский край). 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– ноябрь 1911 г. Экспедиция по борьбе с хунхузами (китайскими бандитами). Северная часть Приморского края.</a:t>
            </a:r>
          </a:p>
          <a:p>
            <a:r>
              <a:rPr lang="ru-RU" b="1" dirty="0">
                <a:solidFill>
                  <a:srgbClr val="FFFF00"/>
                </a:solidFill>
              </a:rPr>
              <a:t>Апрель 1912 – январь 1913 г. Вторая экспедиция по борьбе с отрядами хунхузов (Приморский край).</a:t>
            </a:r>
          </a:p>
          <a:p>
            <a:r>
              <a:rPr lang="ru-RU" b="1" dirty="0">
                <a:solidFill>
                  <a:srgbClr val="FFFF00"/>
                </a:solidFill>
              </a:rPr>
              <a:t>Сентябрь – декабрь 1915 г. Экспедиция по борьбе с хунхузами (южная и центральная часть Приморского края).</a:t>
            </a:r>
          </a:p>
          <a:p>
            <a:r>
              <a:rPr lang="ru-RU" b="1" dirty="0">
                <a:solidFill>
                  <a:srgbClr val="FFFF00"/>
                </a:solidFill>
              </a:rPr>
              <a:t>Ноябрь 1917 – февраль 1918 г. </a:t>
            </a:r>
            <a:r>
              <a:rPr lang="ru-RU" b="1" dirty="0" err="1">
                <a:solidFill>
                  <a:srgbClr val="FFFF00"/>
                </a:solidFill>
              </a:rPr>
              <a:t>Олгон-Горинская</a:t>
            </a:r>
            <a:r>
              <a:rPr lang="ru-RU" b="1" dirty="0">
                <a:solidFill>
                  <a:srgbClr val="FFFF00"/>
                </a:solidFill>
              </a:rPr>
              <a:t> экспедиция (совр. ЕАО - Хабаровский край).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Июль – октябрь 1918 г. Экспедиция на п-ов Камчатка.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– сентябрь 1922 г. Экспедиция в </a:t>
            </a:r>
            <a:r>
              <a:rPr lang="ru-RU" b="1" dirty="0" err="1">
                <a:solidFill>
                  <a:srgbClr val="FFFF00"/>
                </a:solidFill>
              </a:rPr>
              <a:t>Гижигинский</a:t>
            </a:r>
            <a:r>
              <a:rPr lang="ru-RU" b="1" dirty="0">
                <a:solidFill>
                  <a:srgbClr val="FFFF00"/>
                </a:solidFill>
              </a:rPr>
              <a:t> район </a:t>
            </a:r>
            <a:r>
              <a:rPr lang="ru-RU" b="1" dirty="0" err="1">
                <a:solidFill>
                  <a:srgbClr val="FFFF00"/>
                </a:solidFill>
              </a:rPr>
              <a:t>Охотско</a:t>
            </a:r>
            <a:r>
              <a:rPr lang="ru-RU" b="1" dirty="0">
                <a:solidFill>
                  <a:srgbClr val="FFFF00"/>
                </a:solidFill>
              </a:rPr>
              <a:t>-Камчатского края. 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– сентябрь 1923 г. Поездка на Камчатку и Командорские острова.</a:t>
            </a:r>
          </a:p>
          <a:p>
            <a:r>
              <a:rPr lang="ru-RU" b="1" dirty="0">
                <a:solidFill>
                  <a:srgbClr val="FFFF00"/>
                </a:solidFill>
              </a:rPr>
              <a:t>Май – октябрь 1926 г. </a:t>
            </a:r>
            <a:r>
              <a:rPr lang="ru-RU" b="1" dirty="0" err="1">
                <a:solidFill>
                  <a:srgbClr val="FFFF00"/>
                </a:solidFill>
              </a:rPr>
              <a:t>Анюйская</a:t>
            </a:r>
            <a:r>
              <a:rPr lang="ru-RU" b="1" dirty="0">
                <a:solidFill>
                  <a:srgbClr val="FFFF00"/>
                </a:solidFill>
              </a:rPr>
              <a:t> экспедиция (Хабаровский край). 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Июнь – октябрь 1927 г. Экспедиция по маршруту Советская Гавань – Хабаровск (Хабаровский край). </a:t>
            </a:r>
          </a:p>
          <a:p>
            <a:r>
              <a:rPr lang="ru-RU" b="1" dirty="0">
                <a:solidFill>
                  <a:srgbClr val="FFFF00"/>
                </a:solidFill>
              </a:rPr>
              <a:t>Июль – август 1930 г. Инспекция отрядов, изучающих возможность прокладки железной дороги Хабаровск – Комсомольск-на-Амуре.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9144000" cy="1104776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 экспедиции В.К. </a:t>
            </a:r>
            <a:r>
              <a:rPr lang="ru-RU" sz="28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рсеньева 1906 </a:t>
            </a:r>
            <a:r>
              <a:rPr lang="ru-RU" sz="2800" cap="none" dirty="0" smtClean="0">
                <a:solidFill>
                  <a:srgbClr val="002060"/>
                </a:solidFill>
              </a:rPr>
              <a:t>года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pic>
        <p:nvPicPr>
          <p:cNvPr id="6" name="Picture 2" descr="File:Arsenyev expedition 1906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4" y="836712"/>
            <a:ext cx="734622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3096345" cy="4237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03244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700" b="1" cap="none" dirty="0" err="1" smtClean="0">
                <a:solidFill>
                  <a:srgbClr val="002060"/>
                </a:solidFill>
              </a:rPr>
              <a:t>Дерсу</a:t>
            </a:r>
            <a:r>
              <a:rPr lang="ru-RU" sz="2700" b="1" cap="none" dirty="0" smtClean="0">
                <a:solidFill>
                  <a:srgbClr val="002060"/>
                </a:solidFill>
              </a:rPr>
              <a:t> </a:t>
            </a:r>
            <a:r>
              <a:rPr lang="ru-RU" sz="2700" b="1" cap="none" dirty="0" err="1">
                <a:solidFill>
                  <a:srgbClr val="002060"/>
                </a:solidFill>
              </a:rPr>
              <a:t>У</a:t>
            </a:r>
            <a:r>
              <a:rPr lang="ru-RU" sz="2700" b="1" cap="none" dirty="0" err="1" smtClean="0">
                <a:solidFill>
                  <a:srgbClr val="002060"/>
                </a:solidFill>
              </a:rPr>
              <a:t>зала</a:t>
            </a:r>
            <a:r>
              <a:rPr lang="ru-RU" sz="2700" b="1" cap="none" dirty="0" smtClean="0">
                <a:solidFill>
                  <a:srgbClr val="002060"/>
                </a:solidFill>
              </a:rPr>
              <a:t>. </a:t>
            </a:r>
            <a:br>
              <a:rPr lang="ru-RU" sz="2700" b="1" cap="none" dirty="0" smtClean="0">
                <a:solidFill>
                  <a:srgbClr val="002060"/>
                </a:solidFill>
              </a:rPr>
            </a:br>
            <a:r>
              <a:rPr lang="ru-RU" sz="2700" b="1" cap="none" dirty="0" smtClean="0">
                <a:solidFill>
                  <a:srgbClr val="002060"/>
                </a:solidFill>
              </a:rPr>
              <a:t>Снимок В. К. Арсеньева </a:t>
            </a:r>
            <a:br>
              <a:rPr lang="ru-RU" sz="2700" b="1" cap="none" dirty="0" smtClean="0">
                <a:solidFill>
                  <a:srgbClr val="002060"/>
                </a:solidFill>
              </a:rPr>
            </a:br>
            <a:r>
              <a:rPr lang="ru-RU" sz="2700" b="1" cap="none" dirty="0" smtClean="0">
                <a:solidFill>
                  <a:srgbClr val="002060"/>
                </a:solidFill>
              </a:rPr>
              <a:t>12 августа 1906 года</a:t>
            </a:r>
            <a:r>
              <a:rPr lang="ru-RU" sz="2200" cap="none" dirty="0" smtClean="0"/>
              <a:t/>
            </a:r>
            <a:br>
              <a:rPr lang="ru-RU" sz="2200" cap="none" dirty="0" smtClean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653136"/>
            <a:ext cx="8856983" cy="1748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Вечером 3 (16) августа 1906 года в верхнем течении реки </a:t>
            </a:r>
            <a:r>
              <a:rPr lang="ru-RU" sz="2400" b="1" dirty="0" err="1">
                <a:solidFill>
                  <a:srgbClr val="002060"/>
                </a:solidFill>
              </a:rPr>
              <a:t>Тадуши</a:t>
            </a:r>
            <a:r>
              <a:rPr lang="ru-RU" sz="2400" b="1" dirty="0">
                <a:solidFill>
                  <a:srgbClr val="002060"/>
                </a:solidFill>
              </a:rPr>
              <a:t> у перевала Ли-</a:t>
            </a:r>
            <a:r>
              <a:rPr lang="ru-RU" sz="2400" b="1" dirty="0" err="1">
                <a:solidFill>
                  <a:srgbClr val="002060"/>
                </a:solidFill>
              </a:rPr>
              <a:t>Фудзин</a:t>
            </a:r>
            <a:r>
              <a:rPr lang="ru-RU" sz="2400" b="1" dirty="0">
                <a:solidFill>
                  <a:srgbClr val="002060"/>
                </a:solidFill>
              </a:rPr>
              <a:t> произошла во многом судьбоносная для Арсеньева встреча с гольдом </a:t>
            </a:r>
            <a:r>
              <a:rPr lang="ru-RU" sz="2400" b="1" dirty="0" err="1">
                <a:solidFill>
                  <a:srgbClr val="002060"/>
                </a:solidFill>
              </a:rPr>
              <a:t>Дерсу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Узала</a:t>
            </a:r>
            <a:r>
              <a:rPr lang="ru-RU" sz="2400" b="1" dirty="0">
                <a:solidFill>
                  <a:srgbClr val="002060"/>
                </a:solidFill>
              </a:rPr>
              <a:t> — будущим другом и героем его книг. На следующий день по просьбе Арсеньева он стал проводником экспедиции. </a:t>
            </a:r>
          </a:p>
        </p:txBody>
      </p:sp>
    </p:spTree>
    <p:extLst>
      <p:ext uri="{BB962C8B-B14F-4D97-AF65-F5344CB8AC3E}">
        <p14:creationId xmlns:p14="http://schemas.microsoft.com/office/powerpoint/2010/main" val="5811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 145-летию со дня рождения В.К. Арсеньева. Фото из архива ОИА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436016" cy="3158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55976" y="1268760"/>
            <a:ext cx="5112121" cy="1320800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err="1" smtClean="0">
                <a:solidFill>
                  <a:srgbClr val="002060"/>
                </a:solidFill>
              </a:rPr>
              <a:t>Дерсу</a:t>
            </a:r>
            <a:r>
              <a:rPr lang="ru-RU" sz="2700" b="1" cap="none" dirty="0" smtClean="0">
                <a:solidFill>
                  <a:srgbClr val="002060"/>
                </a:solidFill>
              </a:rPr>
              <a:t> </a:t>
            </a:r>
            <a:r>
              <a:rPr lang="ru-RU" sz="2700" b="1" cap="none" dirty="0" err="1">
                <a:solidFill>
                  <a:srgbClr val="002060"/>
                </a:solidFill>
              </a:rPr>
              <a:t>У</a:t>
            </a:r>
            <a:r>
              <a:rPr lang="ru-RU" sz="2700" b="1" cap="none" dirty="0" err="1" smtClean="0">
                <a:solidFill>
                  <a:srgbClr val="002060"/>
                </a:solidFill>
              </a:rPr>
              <a:t>зала</a:t>
            </a:r>
            <a:r>
              <a:rPr lang="ru-RU" sz="2700" b="1" cap="none" dirty="0" smtClean="0">
                <a:solidFill>
                  <a:srgbClr val="002060"/>
                </a:solidFill>
              </a:rPr>
              <a:t> и </a:t>
            </a:r>
            <a:br>
              <a:rPr lang="ru-RU" sz="2700" b="1" cap="none" dirty="0" smtClean="0">
                <a:solidFill>
                  <a:srgbClr val="002060"/>
                </a:solidFill>
              </a:rPr>
            </a:br>
            <a:r>
              <a:rPr lang="ru-RU" sz="2700" b="1" cap="none" dirty="0" smtClean="0">
                <a:solidFill>
                  <a:srgbClr val="002060"/>
                </a:solidFill>
              </a:rPr>
              <a:t>В.К. Арсеньев </a:t>
            </a:r>
            <a:br>
              <a:rPr lang="ru-RU" sz="2700" b="1" cap="none" dirty="0" smtClean="0">
                <a:solidFill>
                  <a:srgbClr val="002060"/>
                </a:solidFill>
              </a:rPr>
            </a:br>
            <a:r>
              <a:rPr lang="ru-RU" sz="2700" b="1" cap="none" dirty="0" smtClean="0">
                <a:solidFill>
                  <a:srgbClr val="002060"/>
                </a:solidFill>
              </a:rPr>
              <a:t>во время экспедиции 1906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4" descr="К 145-летию со дня рождения В.К. Арсеньева. Фото из архива ОИАК">
            <a:hlinkClick r:id="rId3" tooltip="&quot;К 145-летию со дня рождения В.К. Арсеньева. Фото из архива ОИАК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60440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310</TotalTime>
  <Words>1125</Words>
  <Application>Microsoft Office PowerPoint</Application>
  <PresentationFormat>Экран (4:3)</PresentationFormat>
  <Paragraphs>57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BatangChe</vt:lpstr>
      <vt:lpstr>Aparajita</vt:lpstr>
      <vt:lpstr>Arial</vt:lpstr>
      <vt:lpstr>Calibri</vt:lpstr>
      <vt:lpstr>Century Gothic</vt:lpstr>
      <vt:lpstr>HelveticaNeue</vt:lpstr>
      <vt:lpstr>Times New Roman</vt:lpstr>
      <vt:lpstr>Wingdings 3</vt:lpstr>
      <vt:lpstr>Сектор</vt:lpstr>
      <vt:lpstr>Документ</vt:lpstr>
      <vt:lpstr>Презентация PowerPoint</vt:lpstr>
      <vt:lpstr>Презентация PowerPoint</vt:lpstr>
      <vt:lpstr>Презентация PowerPoint</vt:lpstr>
      <vt:lpstr>Один из преподавателей Арсеньева — путешественник и географ М. Е. Грум-гржимайло </vt:lpstr>
      <vt:lpstr> </vt:lpstr>
      <vt:lpstr>Презентация PowerPoint</vt:lpstr>
      <vt:lpstr>Маршрут экспедиции В.К. Арсеньева 1906 года</vt:lpstr>
      <vt:lpstr>  Дерсу Узала.  Снимок В. К. Арсеньева  12 августа 1906 года </vt:lpstr>
      <vt:lpstr>Дерсу Узала и  В.К. Арсеньев  во время экспедиции 1906 года </vt:lpstr>
      <vt:lpstr>В уссурийской тайге</vt:lpstr>
      <vt:lpstr>Презентация PowerPoint</vt:lpstr>
      <vt:lpstr>Рукописная карта из дневника В.К. Арсеньева 1917 года</vt:lpstr>
      <vt:lpstr>Презентация PowerPoint</vt:lpstr>
      <vt:lpstr>С установлением советской власти на дальнем востоке в 1922 году обширные знания Арсеньева стали особенно востребованы. Как большого знатока дальнего востока его постоянно привлекали к решению многочисленных хозяйственно-экономических вопросов: он занимал множество постов в различных организациях, входил в состав нескольких комитетов и комиссий, участвовал в совещаниях по экономическим вопросам.   ______________________________________________ </vt:lpstr>
      <vt:lpstr>Одна из последних фотографий  Владимира Клавдиевича Арсеньева. Владивосток, 1930 г. </vt:lpstr>
      <vt:lpstr>Презентация PowerPoint</vt:lpstr>
      <vt:lpstr>Презентация PowerPoint</vt:lpstr>
      <vt:lpstr>4 сентября 1930 года в 15 часов 15 минут Владимир Клавдиевич Арсеньев умер от паралича сердца, вызванного крупозным воспалением лёгких</vt:lpstr>
      <vt:lpstr>То, каким он видел Дальний восток, Владимир Клавдиевич Арсеньев показал в своих книгах. До этого времени художественной литературы об этих землях практически не было, а материалы экспедиций были доступны лишь узкому кругу специалистов. Работа владимира клавдиевича - и его научные изыскания и литературное творчество - действительно сделали дальний восток намного ближе для жителей других областей россии и мира. И именно поэтому его называют “человек, который открыл миру уссурийский край”.</vt:lpstr>
      <vt:lpstr>Мемориальный дом-музей В.К. Арсеньева является филиалом «музея истории дальнего востока имени В.К. Арсеньева» и расположен по адресу: город владивосток, ул. Арсеньева, 7б. Телефон: 8 (423) 241-03-63 Электронная почта: arsenievivm@yandex.Ru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ДЛЯ ТРАНСПОРТИРОВКИ ТАЛОЙ ВОДЫ ЛЕДНИКОВ ГРЕНЛАНДИИ</dc:title>
  <dc:creator>Piter</dc:creator>
  <cp:lastModifiedBy>Piter</cp:lastModifiedBy>
  <cp:revision>50</cp:revision>
  <dcterms:created xsi:type="dcterms:W3CDTF">2013-09-11T19:23:31Z</dcterms:created>
  <dcterms:modified xsi:type="dcterms:W3CDTF">2022-09-10T20:06:20Z</dcterms:modified>
</cp:coreProperties>
</file>