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6" r:id="rId2"/>
    <p:sldId id="301" r:id="rId3"/>
    <p:sldId id="302" r:id="rId4"/>
    <p:sldId id="303" r:id="rId5"/>
    <p:sldId id="329" r:id="rId6"/>
    <p:sldId id="309" r:id="rId7"/>
    <p:sldId id="314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BF24D1D-4275-42D0-BEC4-F39079EE06E4}">
          <p14:sldIdLst>
            <p14:sldId id="296"/>
            <p14:sldId id="301"/>
            <p14:sldId id="302"/>
            <p14:sldId id="303"/>
            <p14:sldId id="329"/>
            <p14:sldId id="309"/>
          </p14:sldIdLst>
        </p14:section>
        <p14:section name="Раздел без заголовка" id="{4C85824E-D3E9-4C8E-B263-3665022AB5CD}">
          <p14:sldIdLst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1964" autoAdjust="0"/>
    <p:restoredTop sz="92686" autoAdjust="0"/>
  </p:normalViewPr>
  <p:slideViewPr>
    <p:cSldViewPr>
      <p:cViewPr varScale="1">
        <p:scale>
          <a:sx n="92" d="100"/>
          <a:sy n="92" d="100"/>
        </p:scale>
        <p:origin x="9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B0B20-EE46-4649-8B29-5BE210ECFA86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B9704-515E-40DF-9255-A14148551A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10545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279353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54595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747E64-0964-47F8-8F18-FBBC32112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530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7663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22558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58066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067451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14724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848103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41371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840289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0C10-A9B7-4E50-97A3-9E6A523317B4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34AD4-57A9-4006-88BF-E8E13C64CD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89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579862"/>
            <a:ext cx="745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b="1" dirty="0"/>
              <a:t>Сергей </a:t>
            </a:r>
            <a:r>
              <a:rPr lang="ru-RU" sz="2000" b="1" dirty="0" err="1"/>
              <a:t>Десинов</a:t>
            </a:r>
            <a:r>
              <a:rPr lang="ru-RU" sz="2000" b="1" dirty="0"/>
              <a:t>, София </a:t>
            </a:r>
            <a:r>
              <a:rPr lang="ru-RU" sz="2000" b="1" dirty="0" err="1"/>
              <a:t>Кудякова</a:t>
            </a:r>
            <a:r>
              <a:rPr lang="ru-RU" sz="2000" b="1" dirty="0"/>
              <a:t>, Игорь Ивонин</a:t>
            </a:r>
            <a:br>
              <a:rPr lang="en-US" sz="2000" b="1" dirty="0"/>
            </a:br>
            <a:r>
              <a:rPr lang="ru-RU" sz="2000" b="1" dirty="0"/>
              <a:t>Отдел картографии и дистанционного зондирования</a:t>
            </a:r>
            <a:br>
              <a:rPr lang="ru-RU" sz="2000" b="1" dirty="0"/>
            </a:br>
            <a:r>
              <a:rPr lang="ru-RU" sz="2000" b="1" dirty="0"/>
              <a:t>Института географии РАН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483518"/>
            <a:ext cx="7452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Применение данных дистанционного зондирования Земли, полученных в рамках космического эксперимента «Ураган», для изучения экологических аспектов развития Каспийского моря</a:t>
            </a:r>
          </a:p>
        </p:txBody>
      </p:sp>
    </p:spTree>
    <p:extLst>
      <p:ext uri="{BB962C8B-B14F-4D97-AF65-F5344CB8AC3E}">
        <p14:creationId xmlns:p14="http://schemas.microsoft.com/office/powerpoint/2010/main" val="4149404502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355976" y="2571750"/>
            <a:ext cx="451338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1600" dirty="0">
                <a:latin typeface="+mj-lt"/>
              </a:rPr>
              <a:t> Выполняется с 2001 г. совместно РКК «Энергия» и Институтом географии РАН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- Состоит из трех частей: фото-, </a:t>
            </a:r>
            <a:r>
              <a:rPr lang="ru-RU" altLang="ru-RU" sz="1600" dirty="0" err="1">
                <a:latin typeface="+mj-lt"/>
              </a:rPr>
              <a:t>фотоспектральная</a:t>
            </a:r>
            <a:r>
              <a:rPr lang="ru-RU" altLang="ru-RU" sz="1600" dirty="0">
                <a:latin typeface="+mj-lt"/>
              </a:rPr>
              <a:t> и видеосъёмка земной поверхности.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- Осуществляется российскими космонавтами на борту РС МКС.	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1600" dirty="0">
                <a:latin typeface="+mj-lt"/>
              </a:rPr>
              <a:t>  В 2008 г. присвоен статус долгосрочной космической программы.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3528" y="411510"/>
            <a:ext cx="47527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Космический эксперимент «Ураган» - это мониторинг земной поверхности для исследования географической оболочки Земли, изучения природных ресурсов и для обнаружения, изучения и прогнозирования природных и техногенных катастроф (извержений вулканов, наводнений, лесных пожаров, ураганов, землетрясений, аварий на трубопроводах и т.д.).</a:t>
            </a:r>
          </a:p>
        </p:txBody>
      </p:sp>
      <p:pic>
        <p:nvPicPr>
          <p:cNvPr id="7" name="Picture 8" descr="мкс-почищен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3" y="-308570"/>
            <a:ext cx="4310062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11863" y="1707654"/>
            <a:ext cx="23034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+mj-lt"/>
              </a:rPr>
              <a:t>МКС</a:t>
            </a:r>
          </a:p>
        </p:txBody>
      </p:sp>
      <p:pic>
        <p:nvPicPr>
          <p:cNvPr id="9" name="Picture 15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71750"/>
            <a:ext cx="3491594" cy="2304256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266002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7"/>
          <p:cNvSpPr txBox="1">
            <a:spLocks noChangeArrowheads="1"/>
          </p:cNvSpPr>
          <p:nvPr/>
        </p:nvSpPr>
        <p:spPr bwMode="auto">
          <a:xfrm>
            <a:off x="395536" y="483518"/>
            <a:ext cx="8353425" cy="23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Фотосъёмка земной поверхности осуществляется с помощью переносных цифровых фотокамер </a:t>
            </a:r>
            <a:r>
              <a:rPr lang="ru-RU" altLang="ru-RU" sz="1600" dirty="0" err="1">
                <a:latin typeface="+mj-lt"/>
              </a:rPr>
              <a:t>Nikon</a:t>
            </a:r>
            <a:r>
              <a:rPr lang="ru-RU" altLang="ru-RU" sz="1600" dirty="0">
                <a:latin typeface="+mj-lt"/>
              </a:rPr>
              <a:t>. Фотокамеры регистрируют объекты земной поверхности в оптическом диапазоне спектра электромагнитных волн, в натуральных цветах.</a:t>
            </a:r>
            <a:endParaRPr lang="en-US" altLang="ru-RU" sz="160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В настоящее время космонавты используют полноформатные зеркальные фотокамеры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D3 и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</a:t>
            </a:r>
            <a:r>
              <a:rPr lang="en-US" altLang="ru-RU" sz="1600" dirty="0">
                <a:latin typeface="+mj-lt"/>
              </a:rPr>
              <a:t>800E </a:t>
            </a:r>
            <a:r>
              <a:rPr lang="ru-RU" altLang="ru-RU" sz="1600" dirty="0">
                <a:latin typeface="+mj-lt"/>
              </a:rPr>
              <a:t>с эффективным числом пикселей ПЗС-матрицы 12.1 млн. и </a:t>
            </a:r>
            <a:r>
              <a:rPr lang="en-US" altLang="ru-RU" sz="1600" dirty="0">
                <a:latin typeface="+mj-lt"/>
              </a:rPr>
              <a:t>36.1</a:t>
            </a:r>
            <a:r>
              <a:rPr lang="ru-RU" altLang="ru-RU" sz="1600" dirty="0">
                <a:latin typeface="+mj-lt"/>
              </a:rPr>
              <a:t>5 млн. пикселей соответственно.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По результатам фотографирования выполняется математическое моделирование природных процессов и катастрофических явлений.</a:t>
            </a:r>
          </a:p>
        </p:txBody>
      </p:sp>
      <p:graphicFrame>
        <p:nvGraphicFramePr>
          <p:cNvPr id="7" name="Group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745668"/>
              </p:ext>
            </p:extLst>
          </p:nvPr>
        </p:nvGraphicFramePr>
        <p:xfrm>
          <a:off x="1259632" y="3003798"/>
          <a:ext cx="5832647" cy="2016225"/>
        </p:xfrm>
        <a:graphic>
          <a:graphicData uri="http://schemas.openxmlformats.org/drawingml/2006/table">
            <a:tbl>
              <a:tblPr/>
              <a:tblGrid>
                <a:gridCol w="1138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8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Фокусное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расстояние,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мм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0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ikon</a:t>
                      </a: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D3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05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ikon</a:t>
                      </a:r>
                      <a:r>
                        <a:rPr kumimoji="0" lang="ru-RU" sz="105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D800</a:t>
                      </a:r>
                      <a:r>
                        <a:rPr kumimoji="0" lang="en-US" sz="105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</a:t>
                      </a:r>
                      <a:endParaRPr kumimoji="0" lang="en-US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Площадь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съёмки,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км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Разрешение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местности, м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Площадь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съёмки,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км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Разрешение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местности, м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1200</a:t>
                      </a: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10,8 х 7,2</a:t>
                      </a: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5,1</a:t>
                      </a: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х 7,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800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16,2 х 10,8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7,6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х 1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05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400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32,4 х 21,6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15,2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х 2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48,6 х 32,4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30,4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х 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45</a:t>
                      </a:r>
                      <a:r>
                        <a:rPr kumimoji="0" lang="ru-RU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252" marB="342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 Box 57">
            <a:extLst>
              <a:ext uri="{FF2B5EF4-FFF2-40B4-BE49-F238E27FC236}">
                <a16:creationId xmlns:a16="http://schemas.microsoft.com/office/drawing/2014/main" id="{9551E386-239C-019F-EF78-253D276B8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" y="551024"/>
            <a:ext cx="8353425" cy="23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Фотосъёмка земной поверхности осуществляется с помощью переносных цифровых фотокамер </a:t>
            </a:r>
            <a:r>
              <a:rPr lang="ru-RU" altLang="ru-RU" sz="1600" dirty="0" err="1">
                <a:latin typeface="+mj-lt"/>
              </a:rPr>
              <a:t>Nikon</a:t>
            </a:r>
            <a:r>
              <a:rPr lang="ru-RU" altLang="ru-RU" sz="1600" dirty="0">
                <a:latin typeface="+mj-lt"/>
              </a:rPr>
              <a:t>. Фотокамеры регистрируют объекты земной поверхности в оптическом диапазоне спектра электромагнитных волн, в натуральных цветах.</a:t>
            </a:r>
            <a:endParaRPr lang="en-US" altLang="ru-RU" sz="160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В настоящее время космонавты используют полноформатные зеркальные фотокамеры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D3 и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</a:t>
            </a:r>
            <a:r>
              <a:rPr lang="en-US" altLang="ru-RU" sz="1600" dirty="0">
                <a:latin typeface="+mj-lt"/>
              </a:rPr>
              <a:t>800E </a:t>
            </a:r>
            <a:r>
              <a:rPr lang="ru-RU" altLang="ru-RU" sz="1600" dirty="0">
                <a:latin typeface="+mj-lt"/>
              </a:rPr>
              <a:t>с эффективным числом пикселей ПЗС-матрицы 12.1 млн. и </a:t>
            </a:r>
            <a:r>
              <a:rPr lang="en-US" altLang="ru-RU" sz="1600" dirty="0">
                <a:latin typeface="+mj-lt"/>
              </a:rPr>
              <a:t>36.1</a:t>
            </a:r>
            <a:r>
              <a:rPr lang="ru-RU" altLang="ru-RU" sz="1600" dirty="0">
                <a:latin typeface="+mj-lt"/>
              </a:rPr>
              <a:t>5 млн. пикселей соответственно.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По результатам фотографирования выполняется математическое моделирование природных процессов и катастрофических явлений.</a:t>
            </a:r>
          </a:p>
        </p:txBody>
      </p:sp>
      <p:sp>
        <p:nvSpPr>
          <p:cNvPr id="3" name="Text Box 57">
            <a:extLst>
              <a:ext uri="{FF2B5EF4-FFF2-40B4-BE49-F238E27FC236}">
                <a16:creationId xmlns:a16="http://schemas.microsoft.com/office/drawing/2014/main" id="{E54CC85B-D07F-31BC-45A3-E0FDB325E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83518"/>
            <a:ext cx="8353425" cy="23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Фотосъёмка земной поверхности осуществляется с помощью переносных цифровых фотокамер </a:t>
            </a:r>
            <a:r>
              <a:rPr lang="ru-RU" altLang="ru-RU" sz="1600" dirty="0" err="1">
                <a:latin typeface="+mj-lt"/>
              </a:rPr>
              <a:t>Nikon</a:t>
            </a:r>
            <a:r>
              <a:rPr lang="ru-RU" altLang="ru-RU" sz="1600" dirty="0">
                <a:latin typeface="+mj-lt"/>
              </a:rPr>
              <a:t>. Фотокамеры регистрируют объекты земной поверхности в оптическом диапазоне спектра электромагнитных волн, в натуральных цветах.</a:t>
            </a:r>
            <a:endParaRPr lang="en-US" altLang="ru-RU" sz="160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В настоящее время космонавты используют полноформатные зеркальные фотокамеры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D3 и N</a:t>
            </a:r>
            <a:r>
              <a:rPr lang="en-US" altLang="ru-RU" sz="1600" dirty="0" err="1">
                <a:latin typeface="+mj-lt"/>
              </a:rPr>
              <a:t>ikon</a:t>
            </a:r>
            <a:r>
              <a:rPr lang="ru-RU" altLang="ru-RU" sz="1600" dirty="0">
                <a:latin typeface="+mj-lt"/>
              </a:rPr>
              <a:t> D</a:t>
            </a:r>
            <a:r>
              <a:rPr lang="en-US" altLang="ru-RU" sz="1600" dirty="0">
                <a:latin typeface="+mj-lt"/>
              </a:rPr>
              <a:t>800E </a:t>
            </a:r>
            <a:r>
              <a:rPr lang="ru-RU" altLang="ru-RU" sz="1600" dirty="0">
                <a:latin typeface="+mj-lt"/>
              </a:rPr>
              <a:t>с эффективным числом пикселей ПЗС-матрицы 12.1 млн. и </a:t>
            </a:r>
            <a:r>
              <a:rPr lang="en-US" altLang="ru-RU" sz="1600" dirty="0">
                <a:latin typeface="+mj-lt"/>
              </a:rPr>
              <a:t>36.1</a:t>
            </a:r>
            <a:r>
              <a:rPr lang="ru-RU" altLang="ru-RU" sz="1600" dirty="0">
                <a:latin typeface="+mj-lt"/>
              </a:rPr>
              <a:t>5 млн. пикселей соответственно.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 dirty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latin typeface="+mj-lt"/>
              </a:rPr>
              <a:t>По результатам фотографирования выполняется математическое моделирование природных процессов и катастрофических явлений.</a:t>
            </a:r>
          </a:p>
        </p:txBody>
      </p:sp>
    </p:spTree>
    <p:extLst>
      <p:ext uri="{BB962C8B-B14F-4D97-AF65-F5344CB8AC3E}">
        <p14:creationId xmlns:p14="http://schemas.microsoft.com/office/powerpoint/2010/main" val="1115744136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395536" y="267494"/>
            <a:ext cx="8208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latin typeface="+mj-lt"/>
              </a:rPr>
              <a:t>Недостатки и преимущества цифровой фотосъёмки с</a:t>
            </a:r>
            <a:br>
              <a:rPr lang="ru-RU" altLang="ru-RU" sz="2400" b="1" dirty="0">
                <a:latin typeface="+mj-lt"/>
              </a:rPr>
            </a:br>
            <a:r>
              <a:rPr lang="ru-RU" altLang="ru-RU" sz="2400" b="1" dirty="0">
                <a:latin typeface="+mj-lt"/>
              </a:rPr>
              <a:t>РС МКС</a:t>
            </a:r>
          </a:p>
        </p:txBody>
      </p:sp>
      <p:graphicFrame>
        <p:nvGraphicFramePr>
          <p:cNvPr id="6" name="Group 42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543829009"/>
              </p:ext>
            </p:extLst>
          </p:nvPr>
        </p:nvGraphicFramePr>
        <p:xfrm>
          <a:off x="467544" y="1707654"/>
          <a:ext cx="8229600" cy="2844510"/>
        </p:xfrm>
        <a:graphic>
          <a:graphicData uri="http://schemas.openxmlformats.org/drawingml/2006/table">
            <a:tbl>
              <a:tblPr/>
              <a:tblGrid>
                <a:gridCol w="56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2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1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89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№№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Недостатки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Преимущества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8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Ограничение съёмки по географической широте</a:t>
                      </a:r>
                      <a:r>
                        <a:rPr kumimoji="0" lang="en-US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60°</a:t>
                      </a: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в северном и южном полушариях Земли.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Съёмка одного и того же объекта 1-3 раза в сутки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61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Прохождение над объектами в темное и светлое время суток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Съёмка в натуральных цветах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56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Отсутствие многоспектральных каналов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П</a:t>
                      </a: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лановая </a:t>
                      </a: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и перспективная съёмка одного и того же объекта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12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Геометрическое искажение снимков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Фотографирование в одном сеансе целого региона и детальная съёмка его отдельных фрагментов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8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Мониторинг протяжённых криволинейных объектов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432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6.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‪"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Возможность оперативного реагирования на события</a:t>
                      </a:r>
                    </a:p>
                  </a:txBody>
                  <a:tcPr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368040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25 лет наблюдений</a:t>
            </a:r>
          </a:p>
          <a:p>
            <a:r>
              <a:rPr lang="ru-RU" sz="2400" dirty="0"/>
              <a:t>Около 5 тысяч цифровых снимков</a:t>
            </a:r>
          </a:p>
          <a:p>
            <a:r>
              <a:rPr lang="ru-RU" sz="2400" dirty="0"/>
              <a:t>Охват всей акватории Каспийского моря, прилегающей береговой линии и суши на расстоянии до 400 км от побережья</a:t>
            </a:r>
          </a:p>
          <a:p>
            <a:r>
              <a:rPr lang="ru-RU" sz="2400" dirty="0"/>
              <a:t>Анализ показывает, что регион испытывает серьёзные экологические проблемы, обусловленные как природными, так и антропогенными факторами</a:t>
            </a:r>
          </a:p>
        </p:txBody>
      </p:sp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395536" y="267494"/>
            <a:ext cx="8208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+mj-lt"/>
              </a:rPr>
              <a:t>Результаты на текущий момент</a:t>
            </a:r>
          </a:p>
        </p:txBody>
      </p:sp>
    </p:spTree>
    <p:extLst>
      <p:ext uri="{BB962C8B-B14F-4D97-AF65-F5344CB8AC3E}">
        <p14:creationId xmlns:p14="http://schemas.microsoft.com/office/powerpoint/2010/main" val="2763884008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9" name="Picture 2" descr="C:\Users\SD_Home1\Desktop\ИГРАН\Каспий_конф\Итог\Рис_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" y="-7957"/>
            <a:ext cx="4507612" cy="2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9992" y="0"/>
            <a:ext cx="4644008" cy="3035397"/>
          </a:xfrm>
          <a:prstGeom prst="rect">
            <a:avLst/>
          </a:prstGeom>
        </p:spPr>
      </p:pic>
      <p:pic>
        <p:nvPicPr>
          <p:cNvPr id="6" name="Picture 2" descr="Фото 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31245"/>
            <a:ext cx="4644008" cy="261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SD_Home1\Desktop\ИГРАН\Каспий_конф\Итог\Рис_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27574"/>
            <a:ext cx="4509532" cy="286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13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900113" y="1347614"/>
            <a:ext cx="8243887" cy="3241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ru-RU" b="1" dirty="0"/>
              <a:t>Координаты для связи:</a:t>
            </a:r>
          </a:p>
          <a:p>
            <a:pPr>
              <a:buFont typeface="Wingdings" pitchFamily="2" charset="2"/>
              <a:buNone/>
              <a:defRPr/>
            </a:pPr>
            <a:endParaRPr lang="ru-RU" sz="2400" b="1" dirty="0"/>
          </a:p>
          <a:p>
            <a:pPr>
              <a:buFont typeface="Wingdings" pitchFamily="2" charset="2"/>
              <a:buNone/>
              <a:defRPr/>
            </a:pPr>
            <a:r>
              <a:rPr lang="ru-RU" sz="2400" b="1" dirty="0"/>
              <a:t>Десинов Сергей Львович,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/>
              <a:t>+7 (910) 407-07-59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/>
              <a:t>e-mail: sdesinov@yandex.ru</a:t>
            </a:r>
            <a:endParaRPr lang="ru-RU" sz="2400" dirty="0"/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201148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8974</TotalTime>
  <Words>616</Words>
  <Application>Microsoft Office PowerPoint</Application>
  <PresentationFormat>Экран (16:9)</PresentationFormat>
  <Paragraphs>91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vvrozhnov</dc:creator>
  <cp:lastModifiedBy>Вестник Каспийский</cp:lastModifiedBy>
  <cp:revision>147</cp:revision>
  <dcterms:created xsi:type="dcterms:W3CDTF">2020-12-22T16:08:47Z</dcterms:created>
  <dcterms:modified xsi:type="dcterms:W3CDTF">2026-04-30T11:17:37Z</dcterms:modified>
</cp:coreProperties>
</file>