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93" r:id="rId1"/>
  </p:sldMasterIdLst>
  <p:notesMasterIdLst>
    <p:notesMasterId r:id="rId9"/>
  </p:notesMasterIdLst>
  <p:sldIdLst>
    <p:sldId id="326" r:id="rId2"/>
    <p:sldId id="358" r:id="rId3"/>
    <p:sldId id="384" r:id="rId4"/>
    <p:sldId id="385" r:id="rId5"/>
    <p:sldId id="387" r:id="rId6"/>
    <p:sldId id="388" r:id="rId7"/>
    <p:sldId id="271" r:id="rId8"/>
  </p:sldIdLst>
  <p:sldSz cx="12192000" cy="6858000"/>
  <p:notesSz cx="6858000" cy="9144000"/>
  <p:embeddedFontLst>
    <p:embeddedFont>
      <p:font typeface="Onest" panose="020B0604020202020204" charset="0"/>
      <p:regular r:id="rId10"/>
      <p:bold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Microsoft Sans Serif" panose="020B0604020202020204" pitchFamily="34" charset="0"/>
      <p:regular r:id="rId16"/>
    </p:embeddedFont>
    <p:embeddedFont>
      <p:font typeface="Helvetica" panose="020B0604020202020204" pitchFamily="34" charset="0"/>
      <p:regular r:id="rId17"/>
      <p:bold r:id="rId18"/>
      <p:italic r:id="rId19"/>
      <p:boldItalic r:id="rId20"/>
    </p:embeddedFont>
    <p:embeddedFont>
      <p:font typeface="Calibri Light" panose="020F0302020204030204" pitchFamily="34" charset="0"/>
      <p:regular r:id="rId21"/>
      <p:italic r:id="rId22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nest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nest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nest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nest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Onest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Onest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Onest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Onest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Onest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3F9"/>
    <a:srgbClr val="EFEEF1"/>
    <a:srgbClr val="969496"/>
    <a:srgbClr val="D4D4D4"/>
    <a:srgbClr val="314776"/>
    <a:srgbClr val="3C5385"/>
    <a:srgbClr val="3C9C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0" autoAdjust="0"/>
    <p:restoredTop sz="95033" autoAdjust="0"/>
  </p:normalViewPr>
  <p:slideViewPr>
    <p:cSldViewPr snapToGrid="0" snapToObjects="1">
      <p:cViewPr varScale="1">
        <p:scale>
          <a:sx n="86" d="100"/>
          <a:sy n="86" d="100"/>
        </p:scale>
        <p:origin x="63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971B240C-F8DF-8EE9-3921-61025B0C62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80E3F52-C0E1-E243-ACD5-94F16D671D1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521D25B-1AD1-4CE7-BFFA-3DA586B920B4}" type="datetimeFigureOut">
              <a:rPr lang="ru-RU"/>
              <a:pPr>
                <a:defRPr/>
              </a:pPr>
              <a:t>20.04.2026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xmlns="" id="{32E08455-A267-E40E-94E3-16DF465708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xmlns="" id="{B679FBE0-54AD-8279-DD77-A8C1E9FAD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97CCE0-F2E2-CAD3-1D94-9AE129A7C0B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7AFE8C8-9463-E404-0594-1C53D99E2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D1553FC-C94D-4FB7-A742-E5643343B4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810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20">
            <a:extLst>
              <a:ext uri="{FF2B5EF4-FFF2-40B4-BE49-F238E27FC236}">
                <a16:creationId xmlns:a16="http://schemas.microsoft.com/office/drawing/2014/main" xmlns="" id="{D15DB71B-2725-D667-DF32-1572B73662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" r="38149" b="1344"/>
          <a:stretch/>
        </p:blipFill>
        <p:spPr>
          <a:xfrm>
            <a:off x="4088496" y="70303"/>
            <a:ext cx="8103504" cy="6787697"/>
          </a:xfrm>
          <a:custGeom>
            <a:avLst/>
            <a:gdLst>
              <a:gd name="connsiteX0" fmla="*/ 456 w 13551191"/>
              <a:gd name="connsiteY0" fmla="*/ 239 h 7020749"/>
              <a:gd name="connsiteX1" fmla="*/ 13551647 w 13551191"/>
              <a:gd name="connsiteY1" fmla="*/ 239 h 7020749"/>
              <a:gd name="connsiteX2" fmla="*/ 13551647 w 13551191"/>
              <a:gd name="connsiteY2" fmla="*/ 7020988 h 7020749"/>
              <a:gd name="connsiteX3" fmla="*/ 456 w 13551191"/>
              <a:gd name="connsiteY3" fmla="*/ 7020988 h 702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551191" h="7020749">
                <a:moveTo>
                  <a:pt x="456" y="239"/>
                </a:moveTo>
                <a:lnTo>
                  <a:pt x="13551647" y="239"/>
                </a:lnTo>
                <a:lnTo>
                  <a:pt x="13551647" y="7020988"/>
                </a:lnTo>
                <a:lnTo>
                  <a:pt x="456" y="7020988"/>
                </a:lnTo>
                <a:close/>
              </a:path>
            </a:pathLst>
          </a:cu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01A279C-C83E-9DCF-03B3-AEBADF43F365}"/>
              </a:ext>
            </a:extLst>
          </p:cNvPr>
          <p:cNvSpPr/>
          <p:nvPr userDrawn="1"/>
        </p:nvSpPr>
        <p:spPr>
          <a:xfrm>
            <a:off x="6192336" y="241627"/>
            <a:ext cx="5999664" cy="6616373"/>
          </a:xfrm>
          <a:prstGeom prst="rect">
            <a:avLst/>
          </a:prstGeom>
          <a:gradFill>
            <a:gsLst>
              <a:gs pos="8000">
                <a:schemeClr val="accent3">
                  <a:alpha val="56000"/>
                </a:schemeClr>
              </a:gs>
              <a:gs pos="100000">
                <a:schemeClr val="accent5">
                  <a:alpha val="22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4855265-4EF2-7784-A78A-B5C0B813C0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6988" y="-17463"/>
            <a:ext cx="12218988" cy="6875463"/>
          </a:xfrm>
          <a:prstGeom prst="rect">
            <a:avLst/>
          </a:prstGeom>
          <a:effectLst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AA853FF-855E-33EE-D2F7-46BDAD4662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4171950" cy="36385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837C516-82C1-636F-E773-7797E43C98B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42938" y="500745"/>
            <a:ext cx="2816225" cy="80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81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309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4601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65434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38424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68163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E41E0-A78A-4759-9FA1-9193B8DFA5B2}" type="datetimeFigureOut">
              <a:rPr lang="ru-RU" smtClean="0"/>
              <a:pPr/>
              <a:t>20.04.2026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10C5E-C8A8-4E44-BC46-97AF083171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8271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357767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784501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840157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473140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DB07B349-4CB1-154B-1945-158D3D0794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097CA51E-1F43-3654-D3D3-2F631AF265B3}"/>
              </a:ext>
            </a:extLst>
          </p:cNvPr>
          <p:cNvSpPr/>
          <p:nvPr userDrawn="1"/>
        </p:nvSpPr>
        <p:spPr>
          <a:xfrm>
            <a:off x="0" y="0"/>
            <a:ext cx="12192000" cy="787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999" y="1628775"/>
            <a:ext cx="11226801" cy="45481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34013" y="180976"/>
            <a:ext cx="10900793" cy="500061"/>
          </a:xfrm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Нижний колонтитул 4">
            <a:extLst>
              <a:ext uri="{FF2B5EF4-FFF2-40B4-BE49-F238E27FC236}">
                <a16:creationId xmlns:a16="http://schemas.microsoft.com/office/drawing/2014/main" xmlns="" id="{05351EF6-B439-6CE8-F463-A9EAE41EA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8000" y="6365875"/>
            <a:ext cx="11226806" cy="365125"/>
          </a:xfrm>
        </p:spPr>
        <p:txBody>
          <a:bodyPr/>
          <a:lstStyle>
            <a:lvl1pPr>
              <a:defRPr sz="1100" dirty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69A6CE19-F3C1-6F73-3998-2C930DB1BE1E}"/>
              </a:ext>
            </a:extLst>
          </p:cNvPr>
          <p:cNvGrpSpPr/>
          <p:nvPr userDrawn="1"/>
        </p:nvGrpSpPr>
        <p:grpSpPr>
          <a:xfrm>
            <a:off x="76206" y="1"/>
            <a:ext cx="609600" cy="787400"/>
            <a:chOff x="28609" y="1"/>
            <a:chExt cx="609600" cy="7874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xmlns="" id="{841BC67B-7FA5-B266-EA08-9E91A1021A73}"/>
                </a:ext>
              </a:extLst>
            </p:cNvPr>
            <p:cNvSpPr/>
            <p:nvPr userDrawn="1"/>
          </p:nvSpPr>
          <p:spPr>
            <a:xfrm>
              <a:off x="28609" y="1"/>
              <a:ext cx="609600" cy="787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BDFEB0D9-DEA3-C4B5-8A49-7B43D2F54C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4972" y="205583"/>
              <a:ext cx="396875" cy="430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0942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9786" y="383496"/>
            <a:ext cx="10519833" cy="792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 l="3857" r="34633" b="23044"/>
          <a:stretch>
            <a:fillRect/>
          </a:stretch>
        </p:blipFill>
        <p:spPr bwMode="auto">
          <a:xfrm>
            <a:off x="406400" y="228601"/>
            <a:ext cx="91440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6248400"/>
            <a:ext cx="12192000" cy="304800"/>
          </a:xfrm>
          <a:prstGeom prst="rect">
            <a:avLst/>
          </a:prstGeom>
          <a:solidFill>
            <a:srgbClr val="D81E05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chemeClr val="lt1"/>
              </a:solidFill>
              <a:latin typeface="+mn-lt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1193800" y="6335713"/>
            <a:ext cx="10287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l"/>
            <a:r>
              <a:rPr lang="fr-CH" sz="1000" b="1" dirty="0">
                <a:solidFill>
                  <a:schemeClr val="bg1"/>
                </a:solidFill>
              </a:rPr>
              <a:t>The IUCN Red List of Threatened Species</a:t>
            </a:r>
            <a:r>
              <a:rPr lang="fr-CH" sz="1000" b="1" dirty="0">
                <a:solidFill>
                  <a:schemeClr val="bg1"/>
                </a:solidFill>
                <a:cs typeface="Arial" charset="0"/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40256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731F564-AEDC-C53C-463A-302EE94C78E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7028BC4A-CA52-8B91-C8AD-6C5202BC895A}"/>
              </a:ext>
            </a:extLst>
          </p:cNvPr>
          <p:cNvCxnSpPr>
            <a:cxnSpLocks/>
          </p:cNvCxnSpPr>
          <p:nvPr userDrawn="1"/>
        </p:nvCxnSpPr>
        <p:spPr>
          <a:xfrm>
            <a:off x="508000" y="0"/>
            <a:ext cx="0" cy="3521075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59DA3DD-B55B-9A4C-4271-359AA70FD0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7617" b="10026"/>
          <a:stretch/>
        </p:blipFill>
        <p:spPr>
          <a:xfrm>
            <a:off x="6905625" y="549275"/>
            <a:ext cx="5286375" cy="63087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F891A919-05E6-3121-8FE4-E52F707984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8" y="682625"/>
            <a:ext cx="1938337" cy="55562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96331"/>
            <a:ext cx="10185393" cy="954107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8531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999" y="1628775"/>
            <a:ext cx="10515595" cy="45481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4">
            <a:extLst>
              <a:ext uri="{FF2B5EF4-FFF2-40B4-BE49-F238E27FC236}">
                <a16:creationId xmlns:a16="http://schemas.microsoft.com/office/drawing/2014/main" xmlns="" id="{05351EF6-B439-6CE8-F463-A9EAE41EA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8000" y="6365875"/>
            <a:ext cx="10515600" cy="365125"/>
          </a:xfrm>
        </p:spPr>
        <p:txBody>
          <a:bodyPr/>
          <a:lstStyle>
            <a:lvl1pPr>
              <a:defRPr sz="1100" dirty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299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FC063B1E-30FC-4F2D-69D8-C2D0B64D10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7999" y="1628775"/>
            <a:ext cx="11150600" cy="45481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8000" y="180975"/>
            <a:ext cx="11150600" cy="917575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" name="Нижний колонтитул 4">
            <a:extLst>
              <a:ext uri="{FF2B5EF4-FFF2-40B4-BE49-F238E27FC236}">
                <a16:creationId xmlns:a16="http://schemas.microsoft.com/office/drawing/2014/main" xmlns="" id="{05351EF6-B439-6CE8-F463-A9EAE41EAC5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07999" y="6365875"/>
            <a:ext cx="11150605" cy="365125"/>
          </a:xfrm>
        </p:spPr>
        <p:txBody>
          <a:bodyPr/>
          <a:lstStyle>
            <a:lvl1pPr>
              <a:defRPr sz="1100" dirty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232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 l="3857" r="34633" b="23044"/>
          <a:stretch>
            <a:fillRect/>
          </a:stretch>
        </p:blipFill>
        <p:spPr bwMode="auto">
          <a:xfrm>
            <a:off x="406400" y="228601"/>
            <a:ext cx="914400" cy="665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6248400"/>
            <a:ext cx="12192000" cy="304800"/>
          </a:xfrm>
          <a:prstGeom prst="rect">
            <a:avLst/>
          </a:prstGeom>
          <a:solidFill>
            <a:srgbClr val="D81E05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 userDrawn="1"/>
        </p:nvSpPr>
        <p:spPr bwMode="auto">
          <a:xfrm>
            <a:off x="314100" y="6334969"/>
            <a:ext cx="1028700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CH" sz="1000" b="1" dirty="0">
                <a:solidFill>
                  <a:prstClr val="white"/>
                </a:solidFill>
                <a:latin typeface="Calibri"/>
              </a:rPr>
              <a:t>The IUCN Red List of Threatened Species</a:t>
            </a:r>
            <a:r>
              <a:rPr lang="fr-CH" sz="1000" b="1" dirty="0">
                <a:solidFill>
                  <a:prstClr val="white"/>
                </a:solidFill>
                <a:latin typeface="Calibri"/>
                <a:cs typeface="Arial" charset="0"/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307115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r="34633" b="23044"/>
          <a:stretch>
            <a:fillRect/>
          </a:stretch>
        </p:blipFill>
        <p:spPr bwMode="auto">
          <a:xfrm>
            <a:off x="406400" y="228601"/>
            <a:ext cx="9144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5891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r="34633" b="23044"/>
          <a:stretch>
            <a:fillRect/>
          </a:stretch>
        </p:blipFill>
        <p:spPr bwMode="auto">
          <a:xfrm>
            <a:off x="406400" y="228601"/>
            <a:ext cx="9144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748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 noChangeArrowheads="1"/>
          </p:cNvPicPr>
          <p:nvPr userDrawn="1"/>
        </p:nvPicPr>
        <p:blipFill>
          <a:blip r:embed="rId2" cstate="print"/>
          <a:srcRect l="3857" r="34633" b="23044"/>
          <a:stretch>
            <a:fillRect/>
          </a:stretch>
        </p:blipFill>
        <p:spPr bwMode="auto">
          <a:xfrm>
            <a:off x="406400" y="152400"/>
            <a:ext cx="17272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9786" y="383496"/>
            <a:ext cx="10519833" cy="792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6248400"/>
            <a:ext cx="12192000" cy="304800"/>
          </a:xfrm>
          <a:prstGeom prst="rect">
            <a:avLst/>
          </a:prstGeom>
          <a:solidFill>
            <a:srgbClr val="D81E05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 userDrawn="1"/>
        </p:nvSpPr>
        <p:spPr bwMode="auto">
          <a:xfrm>
            <a:off x="314100" y="6335713"/>
            <a:ext cx="10287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pPr algn="l"/>
            <a:r>
              <a:rPr lang="fr-CH" sz="1000" b="1" dirty="0">
                <a:solidFill>
                  <a:prstClr val="white"/>
                </a:solidFill>
              </a:rPr>
              <a:t>The IUCN Red List of Threatened Species</a:t>
            </a:r>
            <a:r>
              <a:rPr lang="fr-CH" sz="1000" b="1" dirty="0">
                <a:solidFill>
                  <a:prstClr val="white"/>
                </a:solidFill>
                <a:cs typeface="Arial" charset="0"/>
              </a:rPr>
              <a:t>™</a:t>
            </a:r>
          </a:p>
        </p:txBody>
      </p:sp>
    </p:spTree>
    <p:extLst>
      <p:ext uri="{BB962C8B-B14F-4D97-AF65-F5344CB8AC3E}">
        <p14:creationId xmlns:p14="http://schemas.microsoft.com/office/powerpoint/2010/main" val="2591746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7" r="34633" b="23044"/>
          <a:stretch>
            <a:fillRect/>
          </a:stretch>
        </p:blipFill>
        <p:spPr bwMode="auto">
          <a:xfrm>
            <a:off x="406400" y="228601"/>
            <a:ext cx="9144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99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91EC6-305A-4117-99AB-630B1F56C6E1}" type="datetimeFigureOut">
              <a:rPr lang="ru-RU" smtClean="0"/>
              <a:t>20.04.2026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9D1C5-8690-48A1-9C2B-BF49ED8B149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BBF0985-E637-F50C-ADCB-64A14BBC5378}"/>
              </a:ext>
            </a:extLst>
          </p:cNvPr>
          <p:cNvSpPr/>
          <p:nvPr userDrawn="1"/>
        </p:nvSpPr>
        <p:spPr>
          <a:xfrm>
            <a:off x="11582400" y="0"/>
            <a:ext cx="609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E40F1FFE-613B-EA13-B3E1-4E4856FDDC0B}"/>
              </a:ext>
            </a:extLst>
          </p:cNvPr>
          <p:cNvCxnSpPr>
            <a:cxnSpLocks/>
          </p:cNvCxnSpPr>
          <p:nvPr userDrawn="1"/>
        </p:nvCxnSpPr>
        <p:spPr>
          <a:xfrm>
            <a:off x="508000" y="0"/>
            <a:ext cx="0" cy="1025525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978EB43-4C41-EDA6-013D-6E25AEB995A1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688763" y="290513"/>
            <a:ext cx="396875" cy="430212"/>
          </a:xfrm>
          <a:prstGeom prst="rect">
            <a:avLst/>
          </a:prstGeom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xmlns="" id="{BCBE2CE7-8EBC-DBAF-429F-89B41B1D4F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82400" y="6356350"/>
            <a:ext cx="609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Onest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Onest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Onest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Onest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Onest" pitchFamily="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nest" pitchFamily="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nest" pitchFamily="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nest" pitchFamily="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nest" pitchFamily="2" charset="0"/>
              </a:defRPr>
            </a:lvl9pPr>
          </a:lstStyle>
          <a:p>
            <a:pPr algn="ctr" eaLnBrk="1" hangingPunct="1"/>
            <a:fld id="{43ED1644-244A-4056-A0E5-B26F82357C7F}" type="slidenum">
              <a:rPr lang="ru-RU" altLang="ru-RU" sz="1100">
                <a:solidFill>
                  <a:schemeClr val="bg1"/>
                </a:solidFill>
              </a:rPr>
              <a:pPr algn="ctr" eaLnBrk="1" hangingPunct="1"/>
              <a:t>‹#›</a:t>
            </a:fld>
            <a:endParaRPr lang="ru-RU" altLang="ru-RU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36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656" r:id="rId15"/>
    <p:sldLayoutId id="2147483658" r:id="rId16"/>
    <p:sldLayoutId id="2147483672" r:id="rId17"/>
    <p:sldLayoutId id="2147483673" r:id="rId18"/>
    <p:sldLayoutId id="2147483674" r:id="rId19"/>
    <p:sldLayoutId id="2147483708" r:id="rId20"/>
    <p:sldLayoutId id="2147483709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D8C6B7-CF33-08B2-56EC-E4384D8A9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48344"/>
            <a:ext cx="6858000" cy="2119534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О развитии сотрудничества стран Каспийского бассейна в </a:t>
            </a:r>
            <a:r>
              <a:rPr lang="ru-RU" sz="32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сфере </a:t>
            </a:r>
            <a:r>
              <a:rPr lang="ru-RU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сохранения животных, находящихся под угрозой исчезновения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8825D79C-2086-78D3-56EA-BA00904D0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264" y="4598125"/>
            <a:ext cx="6113290" cy="86449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Анна </a:t>
            </a:r>
            <a:r>
              <a:rPr lang="ru-RU" sz="2400" b="1" dirty="0">
                <a:solidFill>
                  <a:schemeClr val="bg1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Вадимовна </a:t>
            </a:r>
            <a:r>
              <a:rPr lang="ru-RU" sz="2400" b="1" dirty="0" smtClean="0">
                <a:solidFill>
                  <a:schemeClr val="bg1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Белоусова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ru-RU" altLang="ru-RU" sz="2000" kern="0" dirty="0" smtClean="0">
                <a:solidFill>
                  <a:schemeClr val="bg1"/>
                </a:solidFill>
                <a:latin typeface="Arial"/>
              </a:rPr>
              <a:t>заведующая </a:t>
            </a:r>
            <a:r>
              <a:rPr lang="ru-RU" altLang="ru-RU" sz="2000" kern="0" dirty="0">
                <a:solidFill>
                  <a:schemeClr val="bg1"/>
                </a:solidFill>
                <a:latin typeface="Arial"/>
              </a:rPr>
              <a:t>лабораторией «Красная </a:t>
            </a:r>
            <a:r>
              <a:rPr lang="ru-RU" altLang="ru-RU" sz="2000" kern="0" dirty="0" smtClean="0">
                <a:solidFill>
                  <a:schemeClr val="bg1"/>
                </a:solidFill>
                <a:latin typeface="Arial"/>
              </a:rPr>
              <a:t>книга»</a:t>
            </a:r>
            <a:r>
              <a:rPr lang="ru-RU" altLang="ru-RU" sz="2000" b="1" i="1" kern="0" dirty="0" smtClean="0">
                <a:solidFill>
                  <a:schemeClr val="bg1"/>
                </a:solidFill>
                <a:latin typeface="Arial"/>
              </a:rPr>
              <a:t> </a:t>
            </a:r>
            <a:endParaRPr lang="ru-RU" altLang="ru-RU" sz="2000" b="1" i="1" kern="0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ru-RU" sz="2400" b="1" dirty="0" smtClean="0">
              <a:solidFill>
                <a:schemeClr val="bg1"/>
              </a:solidFill>
              <a:latin typeface="Helvetica" panose="020B0604020202020204" pitchFamily="34" charset="0"/>
              <a:ea typeface="Times New Roman" panose="02020603050405020304" pitchFamily="18" charset="0"/>
              <a:cs typeface="Helvetica" panose="020B0604020202020204" pitchFamily="34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A85C087D-B4F4-FCE6-948F-2FAD70B4ABBC}"/>
              </a:ext>
            </a:extLst>
          </p:cNvPr>
          <p:cNvCxnSpPr>
            <a:cxnSpLocks/>
          </p:cNvCxnSpPr>
          <p:nvPr/>
        </p:nvCxnSpPr>
        <p:spPr>
          <a:xfrm flipH="1">
            <a:off x="1616325" y="5462621"/>
            <a:ext cx="2767013" cy="0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8825D79C-2086-78D3-56EA-BA00904D0EC1}"/>
              </a:ext>
            </a:extLst>
          </p:cNvPr>
          <p:cNvSpPr txBox="1">
            <a:spLocks/>
          </p:cNvSpPr>
          <p:nvPr/>
        </p:nvSpPr>
        <p:spPr>
          <a:xfrm>
            <a:off x="444264" y="5992867"/>
            <a:ext cx="5999664" cy="5646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bg1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23 апреля 2026 года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86200" y="23355"/>
            <a:ext cx="80827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Пусть мы не сможем спасти всех, кого бы нам хотелось. Но мы сможем спасти намного больше, чем те, кто даже не пытается</a:t>
            </a:r>
            <a:r>
              <a:rPr lang="ru-RU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endParaRPr lang="ru-RU" dirty="0" smtClean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u-RU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Сэр Питер Скотт </a:t>
            </a:r>
          </a:p>
        </p:txBody>
      </p:sp>
    </p:spTree>
    <p:extLst>
      <p:ext uri="{BB962C8B-B14F-4D97-AF65-F5344CB8AC3E}">
        <p14:creationId xmlns:p14="http://schemas.microsoft.com/office/powerpoint/2010/main" val="297231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6462" y="681037"/>
            <a:ext cx="11435595" cy="3782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Согласно статьи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 части II Ашхабадского протокола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(2014) принято решение о создании всестороннего реестра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находящихся под угрозой исчезновения видов флоры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фауны, на основе которого требуется подготовить Каспийскую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Красную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книгу.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13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ноября 2023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вступил в силу Протокол по защите Каспийского моря от загрязнения из наземных источников и в результате осуществляемой на суше деятельности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Московский протокол). Московский протокол закрепляет стремление прикаспийских стран обеспечить защиту и сохранение морской среды и прибрежных районов и устойчивое использование природных ресурсов Каспийского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моря.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Вступление в силу и начало реализации Московского протокола является важным этапом в восстановлении и всесторонней защите каспийской экосистемы уязвимой к воздействию загрязнений.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22811" y="180976"/>
            <a:ext cx="11469189" cy="500061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ТЕГЕРАНСКОЙ КОНВЕНЦИИ ПО ЗАЩИТЕ БИОЛОГИЧЕСКОГО РАЗНООБРАЗИЯ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3155" y="4445508"/>
            <a:ext cx="9053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«Природа не знает границ, и сохранить уникальные экосистемы Каспийского моря, чью береговую линию делят пять государств, отдельной взятой стране – задача очень сложная. Поэтому мы сегодня усиливаем международное сотрудничество на Каспии. Это важно, в том числе, и для сохранения популяций </a:t>
            </a:r>
            <a:r>
              <a:rPr lang="ru-RU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краснокнижных</a:t>
            </a: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животных – каспийского тюленя и сайгака, который мигрирует по льду моря зимой</a:t>
            </a:r>
            <a:r>
              <a:rPr lang="ru-RU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» </a:t>
            </a:r>
          </a:p>
          <a:p>
            <a:pPr algn="just"/>
            <a:r>
              <a:rPr lang="ru-RU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Александр </a:t>
            </a:r>
            <a:r>
              <a:rPr lang="ru-RU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Александрович Козлов, Министр природных ресурсов и экологии Российской </a:t>
            </a:r>
            <a:r>
              <a:rPr lang="ru-RU" dirty="0" smtClean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Федерации.</a:t>
            </a:r>
            <a:endParaRPr lang="ru-RU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0450" y="0"/>
            <a:ext cx="2081550" cy="1558986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КАСПИЙСКОЙ КРАСНОЙ КНИГИ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179" y="1079863"/>
            <a:ext cx="1024190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Красная книга Российской Федерации (2021), Красная книга Республики Казахстан (2010, 2025?), Красная книга Республики Азербайджан (2023), Красная книга Туркменистана (2025), Красный список охраняемых животных Исламской Республики Иран.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«Красная книга» подготовила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разработке межгосударственной Красной книги.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Предлагается – использовать границы на уровне Каспийского бассейна.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подход –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обновляемость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угрозы исчезновения в границах Каспийского бассейна – на основании методики МСОП (с уточнениями).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новные принципы – соответствуют принципам  Красных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 стран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Каспийского бассейна и включают: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одготовку очерков, с картами распространения, описанием экологии, динамики ареала и численности, лимитирующих факторов, принятых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 охраны и   необходимых дополнительных мер охраны.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КАСПИЙСКАЯ КРАСНАЯ КНИГА – ОСНОВА ДЛЯ ОРГАНИЗАЦИИ МЕЖГОСУДАРСТВЕННОГО СОТРУДНИЧЕСТВА 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165" y="3014135"/>
            <a:ext cx="1018120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3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4013" y="180976"/>
            <a:ext cx="11078488" cy="500061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ДЕЙСТВИЯ ДЛЯ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 ВИДОВ, НАХОДЯЩИХСЯ ПОД УГРОЗОЙ ИСЧЕЗНОВЕНИЯ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0212" y="885990"/>
            <a:ext cx="119031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dirty="0" smtClean="0"/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данные о распространении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факторы, обуславливающие их распространение,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т.е. причины сокращения их численности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ареалов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основании этих знаний разработать меры территориальной охраны и иные меры.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4013" y="1924268"/>
            <a:ext cx="382489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собираются 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хранятся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71" y="2486586"/>
            <a:ext cx="5068441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Базе данных ООПТ, в ФГБУ «ВНИИ Экологии»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Базах данных научных институтов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некоторых субъектов Российской Федерации,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заповедников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Базах данных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433402" y="4406802"/>
            <a:ext cx="178932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требуется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787" y="2980000"/>
            <a:ext cx="2502875" cy="329325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4326" y="2542463"/>
            <a:ext cx="3198174" cy="38273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28990" y="2219298"/>
            <a:ext cx="2702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Основные места зимовок водно-болотных птиц на Дагестанском </a:t>
            </a:r>
            <a:r>
              <a:rPr lang="ru-RU" sz="1200" dirty="0" smtClean="0"/>
              <a:t>побережье  (с 1980-х гг.) </a:t>
            </a:r>
            <a:endParaRPr lang="ru-R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40212" y="6353982"/>
            <a:ext cx="637905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разработанные меры охраны в границах Каспийского бассейна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2236" y="4840141"/>
            <a:ext cx="4981044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информации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метабазы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 и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анализ в границах Каспийского бассейна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11546" y="5821692"/>
            <a:ext cx="39473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позволит получить в результате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8955" y="4044640"/>
            <a:ext cx="426757" cy="396274"/>
          </a:xfrm>
          <a:prstGeom prst="rect">
            <a:avLst/>
          </a:prstGeom>
        </p:spPr>
      </p:pic>
      <p:sp>
        <p:nvSpPr>
          <p:cNvPr id="2" name="Стрелка вниз 1"/>
          <p:cNvSpPr/>
          <p:nvPr/>
        </p:nvSpPr>
        <p:spPr>
          <a:xfrm>
            <a:off x="2132917" y="5441776"/>
            <a:ext cx="390292" cy="379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4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ПРИОРИТЕТНЫЕ ВИДЫ ДЛЯ СОВМЕСТНОГО ИЗУЧЕНИЯ И РАЗРАБОТКИ МЕР ПО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ОХРАНЕ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6670" y="799817"/>
            <a:ext cx="21959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Серый гусь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Пискулька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лебедь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Кудрявый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пеликан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кроншнеп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Белоглазый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нырок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Шилоклювка 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Фламинго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734" y="871348"/>
            <a:ext cx="2320636" cy="17417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434" y="900436"/>
            <a:ext cx="1802675" cy="172387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0635" y="886263"/>
            <a:ext cx="2565428" cy="17118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1042" y="2867108"/>
            <a:ext cx="10021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СОТРУДНИЧЕСТВО ПО СОХРАНЕНИЮ КАСПИЙСКОГО ТЮЛЕНЯ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29339"/>
            <a:ext cx="3705678" cy="20620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88261" y="3117356"/>
            <a:ext cx="805780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план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России и Казахстана по сохранению популяции каспийского тюленя на 2021-2026 годы в рамках реализации Соглашения между Правительством Российской Федерации и Правительством Республики Казахстан о сотрудничестве в области охраны окружающей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 (подписан 29.09.2021).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IV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вебинаре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популяции каспийского тюленя – настоящее и будущее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(2023) одобрена инициатива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Иран и Республики Казахстан по разработке национальных Планов действий по сохранению каспийского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тюленя.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 утвердило План действий по сохранению популяции каспийского тюленя на 2026 – 2029 годы (от 26 ноября 2025 года № 1009).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начала работу по подготовке национального Плана действий (Программы) по сохранению каспийского тюленя.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подготовленных национальных Планов действий по сохранению каспийского тюленя предлагается актуализировать План действий по сохранению каспийского тюленя в ареале распространения и утвердить как Приложение к Тегеранской конвенции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11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4013" y="180976"/>
            <a:ext cx="10900793" cy="500061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РАЗРАБОТКИ СИСТЕМЫ ТЕРРИТОРИАЛЬНОЙ ОХРАНЫ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9243" y="817713"/>
            <a:ext cx="120502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сложность – изменчивость уровня Каспия и береговой линии, отступление линии моря.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Предлагается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межгосударственный научный центр приема и обработки данных дистанционного зондирования Земли (ДЗЗ) из космоса, который будет служить платформой для объединения усилий прикаспийских стран в области экологического мониторинга, анализа изменений климата и управления природными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ресурсами. Такая платформа позволит перейти 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гибкой системе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территориальной охраны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видов, которая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необходима в условиях резких колебаний уровня моря, так как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выделенные ООПТ могут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потерять свою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ценность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береговая линия смещается, а экологические условия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меняются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103" y="2588989"/>
            <a:ext cx="5251752" cy="3399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243" y="6124881"/>
            <a:ext cx="1181951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Последствие регрессии Каспия (2001-2024 гг.), спутниковые снимки NASA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Worldview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полигон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розового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залив Комсомолец, где раньше наблюдались большие скопления линяющих тюленей, в настоящее время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высох</a:t>
            </a:r>
          </a:p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Гудман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Университет Лидса (Лидс, Великобритания)</a:t>
            </a:r>
          </a:p>
        </p:txBody>
      </p:sp>
    </p:spTree>
    <p:extLst>
      <p:ext uri="{BB962C8B-B14F-4D97-AF65-F5344CB8AC3E}">
        <p14:creationId xmlns:p14="http://schemas.microsoft.com/office/powerpoint/2010/main" val="255862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F896964-9E31-21EE-5EC6-72CB299711F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9FFAD9F-6D25-8A74-DFF2-97DCC76F2178}"/>
              </a:ext>
            </a:extLst>
          </p:cNvPr>
          <p:cNvSpPr txBox="1"/>
          <p:nvPr/>
        </p:nvSpPr>
        <p:spPr>
          <a:xfrm>
            <a:off x="758825" y="1649413"/>
            <a:ext cx="9691688" cy="2122487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Спасибо </a:t>
            </a:r>
            <a:br>
              <a:rPr lang="ru-RU" sz="6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6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за внимание!</a:t>
            </a:r>
            <a:endParaRPr lang="ru-RU" sz="6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xmlns="" id="{0123CE79-B7B0-F805-47CD-CF59430CF9DC}"/>
              </a:ext>
            </a:extLst>
          </p:cNvPr>
          <p:cNvCxnSpPr>
            <a:cxnSpLocks/>
          </p:cNvCxnSpPr>
          <p:nvPr/>
        </p:nvCxnSpPr>
        <p:spPr>
          <a:xfrm>
            <a:off x="508000" y="0"/>
            <a:ext cx="0" cy="3521075"/>
          </a:xfrm>
          <a:prstGeom prst="line">
            <a:avLst/>
          </a:prstGeom>
          <a:ln w="25400">
            <a:solidFill>
              <a:schemeClr val="tx2">
                <a:lumMod val="40000"/>
                <a:lumOff val="6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Рисунок 50">
            <a:extLst>
              <a:ext uri="{FF2B5EF4-FFF2-40B4-BE49-F238E27FC236}">
                <a16:creationId xmlns:a16="http://schemas.microsoft.com/office/drawing/2014/main" xmlns="" id="{C50AAC7E-D342-8AFE-1DE2-9553BA4517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617" b="10026"/>
          <a:stretch/>
        </p:blipFill>
        <p:spPr>
          <a:xfrm>
            <a:off x="6905625" y="549275"/>
            <a:ext cx="5286375" cy="63087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FB37E99-70F0-5243-736D-579D1C346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788" y="682625"/>
            <a:ext cx="1938337" cy="555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C0E6259-0D1E-B7BF-EF51-257BAEF0245A}"/>
              </a:ext>
            </a:extLst>
          </p:cNvPr>
          <p:cNvSpPr txBox="1"/>
          <p:nvPr/>
        </p:nvSpPr>
        <p:spPr>
          <a:xfrm>
            <a:off x="758825" y="4221163"/>
            <a:ext cx="6591300" cy="1785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Связаться с нами:</a:t>
            </a:r>
          </a:p>
          <a:p>
            <a:pPr marL="715963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+7 (495) 739-66-41</a:t>
            </a:r>
          </a:p>
          <a:p>
            <a:pPr marL="715963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reception@vniiecology.ru</a:t>
            </a:r>
            <a:endParaRPr lang="ru-RU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715963" eaLnBrk="1" fontAlgn="auto" hangingPunct="1">
              <a:spcBef>
                <a:spcPts val="120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117628, г. Москва, 36 км МКАД, </a:t>
            </a:r>
            <a:r>
              <a:rPr lang="ru-RU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двлд</a:t>
            </a:r>
            <a:r>
              <a:rPr lang="ru-RU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1, стр. 4.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CC8D95A-8DE4-9AA9-FCDA-69081C825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75" y="4729163"/>
            <a:ext cx="323850" cy="32385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1D956B3A-6890-2282-2D20-7D93DE77E4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413" y="5624513"/>
            <a:ext cx="307975" cy="3349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BC742D00-F439-1AB7-B8C3-C206135FA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763" y="5243513"/>
            <a:ext cx="295275" cy="209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14588</TotalTime>
  <Words>842</Words>
  <Application>Microsoft Office PowerPoint</Application>
  <PresentationFormat>Широкоэкранный</PresentationFormat>
  <Paragraphs>59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Onest</vt:lpstr>
      <vt:lpstr>Wingdings</vt:lpstr>
      <vt:lpstr>Calibri</vt:lpstr>
      <vt:lpstr>Times New Roman</vt:lpstr>
      <vt:lpstr>Microsoft Sans Serif</vt:lpstr>
      <vt:lpstr>Arial</vt:lpstr>
      <vt:lpstr>Aptos</vt:lpstr>
      <vt:lpstr>Helvetica</vt:lpstr>
      <vt:lpstr>Calibri Light</vt:lpstr>
      <vt:lpstr>Office Theme</vt:lpstr>
      <vt:lpstr>О развитии сотрудничества стран Каспийского бассейна в сфере сохранения животных, находящихся под угрозой исчезновения</vt:lpstr>
      <vt:lpstr>ДОКУМЕНТЫ ТЕГЕРАНСКОЙ КОНВЕНЦИИ ПО ЗАЩИТЕ БИОЛОГИЧЕСКОГО РАЗНООБРАЗИЯ</vt:lpstr>
      <vt:lpstr>РАЗРАБОТКА КАСПИЙСКОЙ КРАСНОЙ КНИГИ</vt:lpstr>
      <vt:lpstr>НЕОБХОДИМЫЕ ДЕЙСТВИЯ ДЛЯ СОХРАНЕНИЯ ВИДОВ, НАХОДЯЩИХСЯ ПОД УГРОЗОЙ ИСЧЕЗНОВЕНИЯ</vt:lpstr>
      <vt:lpstr>ПРИОРИТЕТНЫЕ ВИДЫ ДЛЯ СОВМЕСТНОГО ИЗУЧЕНИЯ И РАЗРАБОТКИ МЕР ПО ОХРАНЕ</vt:lpstr>
      <vt:lpstr>СЛОЖНОСТИ РАЗРАБОТКИ СИСТЕМЫ ТЕРРИТОРИАЛЬНОЙ ОХРАНЫ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проекта государственного задания</dc:title>
  <dc:creator>Валентина Антонюк</dc:creator>
  <cp:lastModifiedBy>-</cp:lastModifiedBy>
  <cp:revision>326</cp:revision>
  <dcterms:created xsi:type="dcterms:W3CDTF">2024-08-05T17:36:27Z</dcterms:created>
  <dcterms:modified xsi:type="dcterms:W3CDTF">2026-04-20T23:08:41Z</dcterms:modified>
</cp:coreProperties>
</file>