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6"/>
  </p:notesMasterIdLst>
  <p:sldIdLst>
    <p:sldId id="323" r:id="rId2"/>
    <p:sldId id="286" r:id="rId3"/>
    <p:sldId id="328" r:id="rId4"/>
    <p:sldId id="324" r:id="rId5"/>
    <p:sldId id="325" r:id="rId6"/>
    <p:sldId id="329" r:id="rId7"/>
    <p:sldId id="330" r:id="rId8"/>
    <p:sldId id="333" r:id="rId9"/>
    <p:sldId id="269" r:id="rId10"/>
    <p:sldId id="279" r:id="rId11"/>
    <p:sldId id="311" r:id="rId12"/>
    <p:sldId id="263" r:id="rId13"/>
    <p:sldId id="288" r:id="rId14"/>
    <p:sldId id="331" r:id="rId15"/>
    <p:sldId id="270" r:id="rId16"/>
    <p:sldId id="271" r:id="rId17"/>
    <p:sldId id="319" r:id="rId18"/>
    <p:sldId id="336" r:id="rId19"/>
    <p:sldId id="320" r:id="rId20"/>
    <p:sldId id="321" r:id="rId21"/>
    <p:sldId id="322" r:id="rId22"/>
    <p:sldId id="334" r:id="rId23"/>
    <p:sldId id="278" r:id="rId24"/>
    <p:sldId id="326" r:id="rId25"/>
    <p:sldId id="327" r:id="rId26"/>
    <p:sldId id="290" r:id="rId27"/>
    <p:sldId id="291" r:id="rId28"/>
    <p:sldId id="292" r:id="rId29"/>
    <p:sldId id="295" r:id="rId30"/>
    <p:sldId id="289" r:id="rId31"/>
    <p:sldId id="294" r:id="rId32"/>
    <p:sldId id="293" r:id="rId33"/>
    <p:sldId id="299" r:id="rId34"/>
    <p:sldId id="300" r:id="rId35"/>
    <p:sldId id="301" r:id="rId36"/>
    <p:sldId id="340" r:id="rId37"/>
    <p:sldId id="341" r:id="rId38"/>
    <p:sldId id="338" r:id="rId39"/>
    <p:sldId id="344" r:id="rId40"/>
    <p:sldId id="345" r:id="rId41"/>
    <p:sldId id="342" r:id="rId42"/>
    <p:sldId id="343" r:id="rId43"/>
    <p:sldId id="337" r:id="rId44"/>
    <p:sldId id="315" r:id="rId45"/>
    <p:sldId id="316" r:id="rId46"/>
    <p:sldId id="317" r:id="rId47"/>
    <p:sldId id="318" r:id="rId48"/>
    <p:sldId id="312" r:id="rId49"/>
    <p:sldId id="313" r:id="rId50"/>
    <p:sldId id="314" r:id="rId51"/>
    <p:sldId id="306" r:id="rId52"/>
    <p:sldId id="304" r:id="rId53"/>
    <p:sldId id="305" r:id="rId54"/>
    <p:sldId id="309"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96" y="-3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79B730-3C77-4BCB-A658-6E4BE5071B2A}" type="datetimeFigureOut">
              <a:rPr lang="ru-RU" smtClean="0"/>
              <a:t>23.03.2021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4235B1-FE40-4703-93E1-153661A6326D}" type="slidenum">
              <a:rPr lang="ru-RU" smtClean="0"/>
              <a:t>‹#›</a:t>
            </a:fld>
            <a:endParaRPr lang="ru-RU"/>
          </a:p>
        </p:txBody>
      </p:sp>
    </p:spTree>
    <p:extLst>
      <p:ext uri="{BB962C8B-B14F-4D97-AF65-F5344CB8AC3E}">
        <p14:creationId xmlns:p14="http://schemas.microsoft.com/office/powerpoint/2010/main" val="346568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CF0A37-D2A9-4913-B0FE-737FA4C3FDFE}" type="slidenum">
              <a:rPr lang="ru-RU" smtClean="0"/>
              <a:pPr/>
              <a:t>46</a:t>
            </a:fld>
            <a:endParaRPr lang="ru-RU"/>
          </a:p>
        </p:txBody>
      </p:sp>
    </p:spTree>
    <p:extLst>
      <p:ext uri="{BB962C8B-B14F-4D97-AF65-F5344CB8AC3E}">
        <p14:creationId xmlns:p14="http://schemas.microsoft.com/office/powerpoint/2010/main" val="340321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F63E08-B271-4E8A-B992-FD8B6932D136}" type="slidenum">
              <a:rPr lang="ru-RU" smtClean="0"/>
              <a:pPr/>
              <a:t>48</a:t>
            </a:fld>
            <a:endParaRPr lang="ru-RU"/>
          </a:p>
        </p:txBody>
      </p:sp>
    </p:spTree>
    <p:extLst>
      <p:ext uri="{BB962C8B-B14F-4D97-AF65-F5344CB8AC3E}">
        <p14:creationId xmlns:p14="http://schemas.microsoft.com/office/powerpoint/2010/main" val="963775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F63E08-B271-4E8A-B992-FD8B6932D136}" type="slidenum">
              <a:rPr lang="ru-RU" smtClean="0"/>
              <a:pPr/>
              <a:t>49</a:t>
            </a:fld>
            <a:endParaRPr lang="ru-RU"/>
          </a:p>
        </p:txBody>
      </p:sp>
    </p:spTree>
    <p:extLst>
      <p:ext uri="{BB962C8B-B14F-4D97-AF65-F5344CB8AC3E}">
        <p14:creationId xmlns:p14="http://schemas.microsoft.com/office/powerpoint/2010/main" val="112473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BB1817-25D1-4663-A7CC-E3CB74FC2C4B}" type="slidenum">
              <a:rPr lang="ru-RU" smtClean="0"/>
              <a:t>50</a:t>
            </a:fld>
            <a:endParaRPr lang="ru-RU"/>
          </a:p>
        </p:txBody>
      </p:sp>
    </p:spTree>
    <p:extLst>
      <p:ext uri="{BB962C8B-B14F-4D97-AF65-F5344CB8AC3E}">
        <p14:creationId xmlns:p14="http://schemas.microsoft.com/office/powerpoint/2010/main" val="207320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304800" y="6245225"/>
            <a:ext cx="2286000" cy="476250"/>
          </a:xfrm>
        </p:spPr>
        <p:txBody>
          <a:bodyPr/>
          <a:lstStyle>
            <a:lvl1pPr>
              <a:defRPr/>
            </a:lvl1pPr>
          </a:lstStyle>
          <a:p>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5225"/>
            <a:ext cx="2286000" cy="476250"/>
          </a:xfrm>
        </p:spPr>
        <p:txBody>
          <a:bodyPr/>
          <a:lstStyle>
            <a:lvl1pPr>
              <a:defRPr/>
            </a:lvl1pPr>
          </a:lstStyle>
          <a:p>
            <a:fld id="{9E874FE7-417E-4242-BC4F-203435E109C7}"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23.03.2021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23.03.2021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file:///C:\&#1052;&#1091;&#1079;&#1099;&#1082;&#1072;&#1083;&#1100;&#1085;&#1072;&#1103;\&#1060;&#1088;&#1072;&#1085;&#1094;&#1091;&#1079;&#1089;&#1082;&#1080;&#1081;%20&#1096;&#1072;&#1085;&#1089;&#1086;&#1085;\2.%20YVES%20MONTAND%20-%20SOUS%20LE%20CIEL%20DE%20PARIS.mp3"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jpeg"/><Relationship Id="rId5" Type="http://schemas.microsoft.com/office/2007/relationships/hdphoto" Target="../media/hdphoto2.wdp"/><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3.emf"/></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microsoft.com/office/2007/relationships/hdphoto" Target="../media/hdphoto4.wdp"/><Relationship Id="rId7"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5.jpeg"/><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9.jpeg"/><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ru-RU" altLang="ru-RU"/>
          </a:p>
        </p:txBody>
      </p:sp>
      <p:sp>
        <p:nvSpPr>
          <p:cNvPr id="49155" name="Rectangle 3"/>
          <p:cNvSpPr>
            <a:spLocks noGrp="1" noChangeArrowheads="1"/>
          </p:cNvSpPr>
          <p:nvPr>
            <p:ph type="body" idx="1"/>
          </p:nvPr>
        </p:nvSpPr>
        <p:spPr/>
        <p:txBody>
          <a:bodyPr/>
          <a:lstStyle/>
          <a:p>
            <a:endParaRPr lang="ru-RU" altLang="ru-RU"/>
          </a:p>
        </p:txBody>
      </p:sp>
      <p:pic>
        <p:nvPicPr>
          <p:cNvPr id="49156" name="Picture 4" descr="DV00073"/>
          <p:cNvPicPr>
            <a:picLocks noChangeAspect="1" noChangeArrowheads="1"/>
          </p:cNvPicPr>
          <p:nvPr/>
        </p:nvPicPr>
        <p:blipFill rotWithShape="1">
          <a:blip r:embed="rId2">
            <a:extLst>
              <a:ext uri="{28A0092B-C50C-407E-A947-70E740481C1C}">
                <a14:useLocalDpi xmlns:a14="http://schemas.microsoft.com/office/drawing/2010/main" val="0"/>
              </a:ext>
            </a:extLst>
          </a:blip>
          <a:srcRect r="3542" b="1415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 Box 5"/>
          <p:cNvSpPr txBox="1">
            <a:spLocks noChangeArrowheads="1"/>
          </p:cNvSpPr>
          <p:nvPr/>
        </p:nvSpPr>
        <p:spPr bwMode="auto">
          <a:xfrm>
            <a:off x="18756" y="764704"/>
            <a:ext cx="8820150" cy="4555093"/>
          </a:xfrm>
          <a:prstGeom prst="rect">
            <a:avLst/>
          </a:prstGeom>
          <a:noFill/>
          <a:ln>
            <a:noFill/>
          </a:ln>
          <a:effectLst>
            <a:outerShdw dist="107763" dir="2700000" algn="ctr" rotWithShape="0">
              <a:schemeClr val="accent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endParaRPr lang="ru-RU" altLang="ru-RU" sz="2000" b="1" dirty="0">
              <a:solidFill>
                <a:srgbClr val="0066FF"/>
              </a:solidFill>
            </a:endParaRPr>
          </a:p>
          <a:p>
            <a:pPr algn="ctr"/>
            <a:r>
              <a:rPr lang="ru-RU" altLang="ru-RU" sz="5400" b="1" dirty="0" smtClean="0">
                <a:solidFill>
                  <a:srgbClr val="3333FF"/>
                </a:solidFill>
              </a:rPr>
              <a:t>ЭКСПЕДИЦИОННЫЕ</a:t>
            </a:r>
            <a:endParaRPr lang="ru-RU" altLang="ru-RU" sz="5400" b="1" dirty="0">
              <a:solidFill>
                <a:srgbClr val="3333FF"/>
              </a:solidFill>
            </a:endParaRPr>
          </a:p>
          <a:p>
            <a:pPr algn="ctr"/>
            <a:r>
              <a:rPr lang="ru-RU" altLang="ru-RU" sz="5400" b="1" dirty="0">
                <a:solidFill>
                  <a:srgbClr val="3333FF"/>
                </a:solidFill>
              </a:rPr>
              <a:t>ИССЛЕДОВАНИЯ  </a:t>
            </a:r>
            <a:endParaRPr lang="ru-RU" altLang="ru-RU" sz="5400" b="1" dirty="0" smtClean="0">
              <a:solidFill>
                <a:srgbClr val="3333FF"/>
              </a:solidFill>
            </a:endParaRPr>
          </a:p>
          <a:p>
            <a:pPr algn="ctr"/>
            <a:r>
              <a:rPr lang="ru-RU" altLang="ru-RU" sz="5400" b="1" dirty="0">
                <a:solidFill>
                  <a:srgbClr val="3333FF"/>
                </a:solidFill>
              </a:rPr>
              <a:t>АСТРАХАНСКОГО ОТДЕЛЕНИЯ РГО</a:t>
            </a:r>
          </a:p>
          <a:p>
            <a:pPr algn="ctr"/>
            <a:r>
              <a:rPr lang="ru-RU" altLang="ru-RU" sz="5400" b="1" dirty="0" smtClean="0">
                <a:solidFill>
                  <a:srgbClr val="3333FF"/>
                </a:solidFill>
              </a:rPr>
              <a:t>НА</a:t>
            </a:r>
            <a:r>
              <a:rPr lang="ru-RU" altLang="ru-RU" sz="5400" b="1" dirty="0">
                <a:solidFill>
                  <a:srgbClr val="3333FF"/>
                </a:solidFill>
              </a:rPr>
              <a:t> </a:t>
            </a:r>
            <a:r>
              <a:rPr lang="ru-RU" altLang="ru-RU" sz="5400" b="1" dirty="0" smtClean="0">
                <a:solidFill>
                  <a:srgbClr val="3333FF"/>
                </a:solidFill>
              </a:rPr>
              <a:t>КАСПИЙСКОМ </a:t>
            </a:r>
            <a:r>
              <a:rPr lang="ru-RU" altLang="ru-RU" sz="5400" b="1" dirty="0">
                <a:solidFill>
                  <a:srgbClr val="3333FF"/>
                </a:solidFill>
              </a:rPr>
              <a:t>МОРЕ</a:t>
            </a:r>
          </a:p>
        </p:txBody>
      </p:sp>
      <p:sp>
        <p:nvSpPr>
          <p:cNvPr id="2" name="Прямоугольник 1"/>
          <p:cNvSpPr/>
          <p:nvPr/>
        </p:nvSpPr>
        <p:spPr>
          <a:xfrm>
            <a:off x="3318527" y="5661248"/>
            <a:ext cx="2220608" cy="461665"/>
          </a:xfrm>
          <a:prstGeom prst="rect">
            <a:avLst/>
          </a:prstGeom>
        </p:spPr>
        <p:txBody>
          <a:bodyPr wrap="none">
            <a:spAutoFit/>
          </a:bodyPr>
          <a:lstStyle/>
          <a:p>
            <a:pPr algn="ctr"/>
            <a:r>
              <a:rPr lang="ru-RU" altLang="ru-RU" sz="2400" b="1" dirty="0" err="1" smtClean="0">
                <a:solidFill>
                  <a:srgbClr val="3333FF"/>
                </a:solidFill>
              </a:rPr>
              <a:t>Бухарицин</a:t>
            </a:r>
            <a:r>
              <a:rPr lang="ru-RU" altLang="ru-RU" sz="2400" b="1" dirty="0" smtClean="0">
                <a:solidFill>
                  <a:srgbClr val="3333FF"/>
                </a:solidFill>
              </a:rPr>
              <a:t> П.И.</a:t>
            </a:r>
            <a:endParaRPr lang="ru-RU" altLang="ru-RU" sz="2400" b="1" dirty="0">
              <a:solidFill>
                <a:srgbClr val="3333FF"/>
              </a:solidFill>
            </a:endParaRPr>
          </a:p>
        </p:txBody>
      </p:sp>
    </p:spTree>
    <p:extLst>
      <p:ext uri="{BB962C8B-B14F-4D97-AF65-F5344CB8AC3E}">
        <p14:creationId xmlns:p14="http://schemas.microsoft.com/office/powerpoint/2010/main" val="16997632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nodePh="1">
                                  <p:stCondLst>
                                    <p:cond delay="0"/>
                                  </p:stCondLst>
                                  <p:endCondLst>
                                    <p:cond evt="begin" delay="0">
                                      <p:tn val="5"/>
                                    </p:cond>
                                  </p:endCondLst>
                                  <p:childTnLst>
                                    <p:set>
                                      <p:cBhvr>
                                        <p:cTn id="6" dur="1" fill="hold">
                                          <p:stCondLst>
                                            <p:cond delay="0"/>
                                          </p:stCondLst>
                                        </p:cTn>
                                        <p:tgtEl>
                                          <p:spTgt spid="49154"/>
                                        </p:tgtEl>
                                        <p:attrNameLst>
                                          <p:attrName>style.visibility</p:attrName>
                                        </p:attrNameLst>
                                      </p:cBhvr>
                                      <p:to>
                                        <p:strVal val="visible"/>
                                      </p:to>
                                    </p:set>
                                    <p:anim calcmode="lin" valueType="num">
                                      <p:cBhvr>
                                        <p:cTn id="7" dur="500" fill="hold"/>
                                        <p:tgtEl>
                                          <p:spTgt spid="4915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915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915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9154"/>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nodePh="1">
                                  <p:stCondLst>
                                    <p:cond delay="0"/>
                                  </p:stCondLst>
                                  <p:endCondLst>
                                    <p:cond evt="begin" delay="0">
                                      <p:tn val="13"/>
                                    </p:cond>
                                  </p:endCondLst>
                                  <p:childTnLst>
                                    <p:set>
                                      <p:cBhvr>
                                        <p:cTn id="14" dur="1" fill="hold">
                                          <p:stCondLst>
                                            <p:cond delay="0"/>
                                          </p:stCondLst>
                                        </p:cTn>
                                        <p:tgtEl>
                                          <p:spTgt spid="49155">
                                            <p:txEl>
                                              <p:pRg st="0" end="0"/>
                                            </p:txEl>
                                          </p:spTgt>
                                        </p:tgtEl>
                                        <p:attrNameLst>
                                          <p:attrName>style.visibility</p:attrName>
                                        </p:attrNameLst>
                                      </p:cBhvr>
                                      <p:to>
                                        <p:strVal val="visible"/>
                                      </p:to>
                                    </p:set>
                                    <p:anim calcmode="lin" valueType="num">
                                      <p:cBhvr>
                                        <p:cTn id="15" dur="500" fill="hold"/>
                                        <p:tgtEl>
                                          <p:spTgt spid="491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91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91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xit" presetSubtype="0" decel="100000" fill="hold" grpId="1" nodeType="clickEffect" nodePh="1">
                                  <p:stCondLst>
                                    <p:cond delay="0"/>
                                  </p:stCondLst>
                                  <p:endCondLst>
                                    <p:cond evt="begin" delay="0">
                                      <p:tn val="21"/>
                                    </p:cond>
                                  </p:endCondLst>
                                  <p:childTnLst>
                                    <p:anim calcmode="lin" valueType="num">
                                      <p:cBhvr>
                                        <p:cTn id="22" dur="500" fill="hold"/>
                                        <p:tgtEl>
                                          <p:spTgt spid="49154"/>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49154"/>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49154"/>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49154"/>
                                        </p:tgtEl>
                                        <p:attrNameLst>
                                          <p:attrName>ppt_y</p:attrName>
                                        </p:attrNameLst>
                                      </p:cBhvr>
                                      <p:tavLst>
                                        <p:tav tm="0">
                                          <p:val>
                                            <p:strVal val="ppt_y"/>
                                          </p:val>
                                        </p:tav>
                                        <p:tav tm="100000">
                                          <p:val>
                                            <p:strVal val="ppt_y"/>
                                          </p:val>
                                        </p:tav>
                                      </p:tavLst>
                                    </p:anim>
                                    <p:set>
                                      <p:cBhvr>
                                        <p:cTn id="26" dur="1" fill="hold">
                                          <p:stCondLst>
                                            <p:cond delay="499"/>
                                          </p:stCondLst>
                                        </p:cTn>
                                        <p:tgtEl>
                                          <p:spTgt spid="49154"/>
                                        </p:tgtEl>
                                        <p:attrNameLst>
                                          <p:attrName>style.visibility</p:attrName>
                                        </p:attrNameLst>
                                      </p:cBhvr>
                                      <p:to>
                                        <p:strVal val="hidden"/>
                                      </p:to>
                                    </p:set>
                                  </p:childTnLst>
                                </p:cTn>
                              </p:par>
                              <p:par>
                                <p:cTn id="27" presetID="39" presetClass="exit" presetSubtype="0" decel="100000" fill="hold" grpId="1" nodeType="withEffect" nodePh="1">
                                  <p:stCondLst>
                                    <p:cond delay="0"/>
                                  </p:stCondLst>
                                  <p:endCondLst>
                                    <p:cond evt="begin" delay="0">
                                      <p:tn val="27"/>
                                    </p:cond>
                                  </p:endCondLst>
                                  <p:childTnLst>
                                    <p:anim calcmode="lin" valueType="num">
                                      <p:cBhvr>
                                        <p:cTn id="28" dur="500" fill="hold"/>
                                        <p:tgtEl>
                                          <p:spTgt spid="49155">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49155">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49155">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49155">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4915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4" grpId="1"/>
      <p:bldP spid="49155" grpId="0" build="p"/>
      <p:bldP spid="49155"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H:\Редактировал ФОТО Ледовая обстановка в ВКК Зима 2009-2010\DSCN0391.jpg"/>
          <p:cNvPicPr>
            <a:picLocks noGrp="1" noChangeAspect="1" noChangeArrowheads="1"/>
          </p:cNvPicPr>
          <p:nvPr>
            <p:ph idx="1"/>
          </p:nvPr>
        </p:nvPicPr>
        <p:blipFill>
          <a:blip r:embed="rId2" cstate="print"/>
          <a:srcRect/>
          <a:stretch>
            <a:fillRect/>
          </a:stretch>
        </p:blipFill>
        <p:spPr bwMode="auto">
          <a:xfrm>
            <a:off x="571472" y="427351"/>
            <a:ext cx="8001056" cy="6002045"/>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564904"/>
            <a:ext cx="3898776" cy="1143000"/>
          </a:xfrm>
        </p:spPr>
        <p:txBody>
          <a:bodyPr>
            <a:normAutofit fontScale="90000"/>
          </a:bodyPr>
          <a:lstStyle/>
          <a:p>
            <a:r>
              <a:rPr lang="ru-RU" sz="2800" dirty="0" smtClean="0"/>
              <a:t>Схема расположения  разведанных месторождений углеводородов на дне Каспийского моря.</a:t>
            </a:r>
            <a:endParaRPr lang="ru-RU" sz="2800" dirty="0"/>
          </a:p>
        </p:txBody>
      </p:sp>
      <p:pic>
        <p:nvPicPr>
          <p:cNvPr id="1026" name="Picture 2" descr="I:\Р А Б О Ч И Й  С Т О Л\СТАТЬИ в работе\ДОКЛАД Круглый стол по  тюленям\gis24338.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3968" y="0"/>
            <a:ext cx="4725596" cy="690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39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Piter\фотки с рабочего стола\image 1.jpeg"/>
          <p:cNvPicPr>
            <a:picLocks noGrp="1" noChangeAspect="1" noChangeArrowheads="1"/>
          </p:cNvPicPr>
          <p:nvPr>
            <p:ph idx="1"/>
          </p:nvPr>
        </p:nvPicPr>
        <p:blipFill>
          <a:blip r:embed="rId2"/>
          <a:srcRect/>
          <a:stretch>
            <a:fillRect/>
          </a:stretch>
        </p:blipFill>
        <p:spPr bwMode="auto">
          <a:xfrm>
            <a:off x="571472" y="428604"/>
            <a:ext cx="8072494" cy="605437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6082" name="Picture 2" descr="H:\ВСЕ ФОТОГРАФИИ История авиации на Каспийском море\Теодолитная съемка торосов 1998.jpg"/>
          <p:cNvPicPr>
            <a:picLocks noGrp="1" noChangeAspect="1" noChangeArrowheads="1"/>
          </p:cNvPicPr>
          <p:nvPr>
            <p:ph idx="1"/>
          </p:nvPr>
        </p:nvPicPr>
        <p:blipFill>
          <a:blip r:embed="rId2"/>
          <a:srcRect/>
          <a:stretch>
            <a:fillRect/>
          </a:stretch>
        </p:blipFill>
        <p:spPr bwMode="auto">
          <a:xfrm>
            <a:off x="0" y="3643313"/>
            <a:ext cx="4756375" cy="3214687"/>
          </a:xfrm>
          <a:prstGeom prst="rect">
            <a:avLst/>
          </a:prstGeom>
          <a:noFill/>
          <a:ln>
            <a:solidFill>
              <a:srgbClr val="002060"/>
            </a:solidFill>
          </a:ln>
        </p:spPr>
      </p:pic>
      <p:pic>
        <p:nvPicPr>
          <p:cNvPr id="46083" name="Picture 3" descr="H:\ВСЕ ФОТОГРАФИИ История авиации на Каспийском море\Ледоисследовательская лаборатория на стамухе.jpg"/>
          <p:cNvPicPr>
            <a:picLocks noChangeAspect="1" noChangeArrowheads="1"/>
          </p:cNvPicPr>
          <p:nvPr/>
        </p:nvPicPr>
        <p:blipFill>
          <a:blip r:embed="rId3" cstate="print"/>
          <a:srcRect/>
          <a:stretch>
            <a:fillRect/>
          </a:stretch>
        </p:blipFill>
        <p:spPr bwMode="auto">
          <a:xfrm>
            <a:off x="3857620" y="1428736"/>
            <a:ext cx="5286380" cy="3964786"/>
          </a:xfrm>
          <a:prstGeom prst="rect">
            <a:avLst/>
          </a:prstGeom>
          <a:noFill/>
          <a:ln>
            <a:solidFill>
              <a:srgbClr val="002060"/>
            </a:solidFill>
          </a:ln>
        </p:spPr>
      </p:pic>
      <p:pic>
        <p:nvPicPr>
          <p:cNvPr id="46084" name="Picture 4" descr="H:\ВСЕ ФОТОГРАФИИ История авиации на Каспийском море\1(1).jpg"/>
          <p:cNvPicPr>
            <a:picLocks noChangeAspect="1" noChangeArrowheads="1"/>
          </p:cNvPicPr>
          <p:nvPr/>
        </p:nvPicPr>
        <p:blipFill>
          <a:blip r:embed="rId4"/>
          <a:srcRect/>
          <a:stretch>
            <a:fillRect/>
          </a:stretch>
        </p:blipFill>
        <p:spPr bwMode="auto">
          <a:xfrm>
            <a:off x="-1" y="0"/>
            <a:ext cx="4693887" cy="3286123"/>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7016"/>
            <a:ext cx="8830516" cy="66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557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Piter\МЕКЕНСАК - 2013\ФОТО и ВИДЕО Сатпаев 6-8.02.. 2013\Фото Ерик\IMG_0360.jpg"/>
          <p:cNvPicPr>
            <a:picLocks noGrp="1" noChangeAspect="1" noChangeArrowheads="1"/>
          </p:cNvPicPr>
          <p:nvPr>
            <p:ph idx="1"/>
          </p:nvPr>
        </p:nvPicPr>
        <p:blipFill>
          <a:blip r:embed="rId2" cstate="print"/>
          <a:srcRect/>
          <a:stretch>
            <a:fillRect/>
          </a:stretch>
        </p:blipFill>
        <p:spPr bwMode="auto">
          <a:xfrm>
            <a:off x="428596" y="785794"/>
            <a:ext cx="8155811" cy="5437207"/>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Piter\МЕКЕНСАК - 2013\ФОТО и ВИДЕО Сатпаев 6-8.02.. 2013\Фото Ерик\IMG_0395.jpg"/>
          <p:cNvPicPr>
            <a:picLocks noGrp="1" noChangeAspect="1" noChangeArrowheads="1"/>
          </p:cNvPicPr>
          <p:nvPr>
            <p:ph idx="1"/>
          </p:nvPr>
        </p:nvPicPr>
        <p:blipFill>
          <a:blip r:embed="rId2" cstate="print"/>
          <a:srcRect/>
          <a:stretch>
            <a:fillRect/>
          </a:stretch>
        </p:blipFill>
        <p:spPr bwMode="auto">
          <a:xfrm>
            <a:off x="142844" y="2714620"/>
            <a:ext cx="6000754" cy="4000503"/>
          </a:xfrm>
          <a:prstGeom prst="rect">
            <a:avLst/>
          </a:prstGeom>
          <a:noFill/>
          <a:ln>
            <a:solidFill>
              <a:srgbClr val="002060"/>
            </a:solidFill>
          </a:ln>
        </p:spPr>
      </p:pic>
      <p:pic>
        <p:nvPicPr>
          <p:cNvPr id="2051" name="Picture 3" descr="H:\ФОТКИ\DV00040 2.jpg"/>
          <p:cNvPicPr>
            <a:picLocks noChangeAspect="1" noChangeArrowheads="1"/>
          </p:cNvPicPr>
          <p:nvPr/>
        </p:nvPicPr>
        <p:blipFill>
          <a:blip r:embed="rId3"/>
          <a:srcRect/>
          <a:stretch>
            <a:fillRect/>
          </a:stretch>
        </p:blipFill>
        <p:spPr bwMode="auto">
          <a:xfrm>
            <a:off x="3667072" y="142852"/>
            <a:ext cx="5248312" cy="4071966"/>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88640"/>
            <a:ext cx="9108504" cy="836712"/>
          </a:xfrm>
        </p:spPr>
        <p:txBody>
          <a:bodyPr>
            <a:noAutofit/>
          </a:bodyPr>
          <a:lstStyle/>
          <a:p>
            <a:pPr algn="ctr"/>
            <a:r>
              <a:rPr lang="ru-RU" sz="1800" b="1" dirty="0" smtClean="0">
                <a:solidFill>
                  <a:srgbClr val="FF0000"/>
                </a:solidFill>
              </a:rPr>
              <a:t> </a:t>
            </a:r>
            <a:r>
              <a:rPr lang="ru-RU" sz="1800" b="1" dirty="0">
                <a:solidFill>
                  <a:srgbClr val="FF0000"/>
                </a:solidFill>
              </a:rPr>
              <a:t/>
            </a:r>
            <a:br>
              <a:rPr lang="ru-RU" sz="1800" b="1" dirty="0">
                <a:solidFill>
                  <a:srgbClr val="FF0000"/>
                </a:solidFill>
              </a:rPr>
            </a:br>
            <a:r>
              <a:rPr lang="ru-RU" sz="2000" b="1" dirty="0" smtClean="0">
                <a:solidFill>
                  <a:srgbClr val="FF0000"/>
                </a:solidFill>
              </a:rPr>
              <a:t>ПОД ЭГИДОЙ АСТРАХАНСКОГО ОТДЕЛЕНИЯ  РГО ВЫШЛИ КНИГИ </a:t>
            </a:r>
            <a:br>
              <a:rPr lang="ru-RU" sz="2000" b="1" dirty="0" smtClean="0">
                <a:solidFill>
                  <a:srgbClr val="FF0000"/>
                </a:solidFill>
              </a:rPr>
            </a:br>
            <a:r>
              <a:rPr lang="ru-RU" sz="2000" b="1" dirty="0" smtClean="0">
                <a:solidFill>
                  <a:srgbClr val="FF0000"/>
                </a:solidFill>
              </a:rPr>
              <a:t>П.И. БУХАРИЦИНА </a:t>
            </a:r>
            <a:r>
              <a:rPr lang="en-US" sz="2000" b="1" dirty="0" smtClean="0">
                <a:solidFill>
                  <a:srgbClr val="FF0000"/>
                </a:solidFill>
              </a:rPr>
              <a:t>“</a:t>
            </a:r>
            <a:r>
              <a:rPr lang="ru-RU" sz="2000" b="1" dirty="0" smtClean="0">
                <a:solidFill>
                  <a:srgbClr val="FF0000"/>
                </a:solidFill>
              </a:rPr>
              <a:t>ИССЛЕДОВАНИЕ КАСПИЙСКИХ ЛЬДОВ</a:t>
            </a:r>
            <a:r>
              <a:rPr lang="en-US" sz="2000" b="1" dirty="0" smtClean="0">
                <a:solidFill>
                  <a:srgbClr val="FF0000"/>
                </a:solidFill>
              </a:rPr>
              <a:t>”</a:t>
            </a:r>
            <a:r>
              <a:rPr lang="ru-RU" sz="2000" b="1" dirty="0" smtClean="0">
                <a:solidFill>
                  <a:srgbClr val="FF0000"/>
                </a:solidFill>
              </a:rPr>
              <a:t> </a:t>
            </a:r>
            <a:br>
              <a:rPr lang="ru-RU" sz="2000" b="1" dirty="0" smtClean="0">
                <a:solidFill>
                  <a:srgbClr val="FF0000"/>
                </a:solidFill>
              </a:rPr>
            </a:br>
            <a:r>
              <a:rPr lang="ru-RU" sz="2000" b="1" dirty="0" smtClean="0">
                <a:solidFill>
                  <a:srgbClr val="FF0000"/>
                </a:solidFill>
              </a:rPr>
              <a:t>(НА РУССКОМ И АНГЛИЙСКОМ ЯЗЫКАХ).</a:t>
            </a:r>
            <a:br>
              <a:rPr lang="ru-RU" sz="2000" b="1" dirty="0" smtClean="0">
                <a:solidFill>
                  <a:srgbClr val="FF0000"/>
                </a:solidFill>
              </a:rPr>
            </a:br>
            <a:endParaRPr lang="ru-RU" sz="2000" b="1" dirty="0">
              <a:solidFill>
                <a:srgbClr val="FF0000"/>
              </a:solidFill>
            </a:endParaRPr>
          </a:p>
        </p:txBody>
      </p:sp>
      <p:sp>
        <p:nvSpPr>
          <p:cNvPr id="3" name="Объект 2"/>
          <p:cNvSpPr>
            <a:spLocks noGrp="1"/>
          </p:cNvSpPr>
          <p:nvPr>
            <p:ph idx="1"/>
          </p:nvPr>
        </p:nvSpPr>
        <p:spPr/>
        <p:txBody>
          <a:bodyPr/>
          <a:lstStyle/>
          <a:p>
            <a:endParaRPr lang="ru-RU" dirty="0"/>
          </a:p>
          <a:p>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223094758"/>
              </p:ext>
            </p:extLst>
          </p:nvPr>
        </p:nvGraphicFramePr>
        <p:xfrm>
          <a:off x="3275856" y="2505286"/>
          <a:ext cx="5692768" cy="4147134"/>
        </p:xfrm>
        <a:graphic>
          <a:graphicData uri="http://schemas.openxmlformats.org/presentationml/2006/ole">
            <mc:AlternateContent xmlns:mc="http://schemas.openxmlformats.org/markup-compatibility/2006">
              <mc:Choice xmlns:v="urn:schemas-microsoft-com:vml" Requires="v">
                <p:oleObj spid="_x0000_s1080" name="Acrobat Document" r:id="rId3" imgW="11360880" imgH="8280360" progId="AcroExch.Document.DC">
                  <p:embed/>
                </p:oleObj>
              </mc:Choice>
              <mc:Fallback>
                <p:oleObj name="Acrobat Document" r:id="rId3" imgW="11360880" imgH="8280360" progId="AcroExch.Document.DC">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505286"/>
                        <a:ext cx="5692768" cy="4147134"/>
                      </a:xfrm>
                      <a:prstGeom prst="rect">
                        <a:avLst/>
                      </a:prstGeom>
                      <a:noFill/>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821192498"/>
              </p:ext>
            </p:extLst>
          </p:nvPr>
        </p:nvGraphicFramePr>
        <p:xfrm>
          <a:off x="107504" y="980728"/>
          <a:ext cx="5184576" cy="3751769"/>
        </p:xfrm>
        <a:graphic>
          <a:graphicData uri="http://schemas.openxmlformats.org/presentationml/2006/ole">
            <mc:AlternateContent xmlns:mc="http://schemas.openxmlformats.org/markup-compatibility/2006">
              <mc:Choice xmlns:v="urn:schemas-microsoft-com:vml" Requires="v">
                <p:oleObj spid="_x0000_s1081" name="Acrobat Document" r:id="rId5" imgW="11436840" imgH="8280360" progId="AcroExch.Document.7">
                  <p:embed/>
                </p:oleObj>
              </mc:Choice>
              <mc:Fallback>
                <p:oleObj name="Acrobat Document" r:id="rId5" imgW="11436840" imgH="828036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980728"/>
                        <a:ext cx="5184576" cy="3751769"/>
                      </a:xfrm>
                      <a:prstGeom prst="rect">
                        <a:avLst/>
                      </a:prstGeom>
                      <a:noFill/>
                      <a:extLst/>
                    </p:spPr>
                  </p:pic>
                </p:oleObj>
              </mc:Fallback>
            </mc:AlternateContent>
          </a:graphicData>
        </a:graphic>
      </p:graphicFrame>
    </p:spTree>
    <p:extLst>
      <p:ext uri="{BB962C8B-B14F-4D97-AF65-F5344CB8AC3E}">
        <p14:creationId xmlns:p14="http://schemas.microsoft.com/office/powerpoint/2010/main" val="1950405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620455596"/>
              </p:ext>
            </p:extLst>
          </p:nvPr>
        </p:nvGraphicFramePr>
        <p:xfrm>
          <a:off x="119063" y="323850"/>
          <a:ext cx="8905875" cy="6210300"/>
        </p:xfrm>
        <a:graphic>
          <a:graphicData uri="http://schemas.openxmlformats.org/presentationml/2006/ole">
            <mc:AlternateContent xmlns:mc="http://schemas.openxmlformats.org/markup-compatibility/2006">
              <mc:Choice xmlns:v="urn:schemas-microsoft-com:vml" Requires="v">
                <p:oleObj spid="_x0000_s12306" name="Acrobat Document" r:id="rId3" imgW="8905743" imgH="6210270" progId="AcroExch.Document.7">
                  <p:embed/>
                </p:oleObj>
              </mc:Choice>
              <mc:Fallback>
                <p:oleObj name="Acrobat Document" r:id="rId3" imgW="8905743" imgH="6210270" progId="AcroExch.Document.7">
                  <p:embed/>
                  <p:pic>
                    <p:nvPicPr>
                      <p:cNvPr id="0" name=""/>
                      <p:cNvPicPr/>
                      <p:nvPr/>
                    </p:nvPicPr>
                    <p:blipFill>
                      <a:blip r:embed="rId4"/>
                      <a:stretch>
                        <a:fillRect/>
                      </a:stretch>
                    </p:blipFill>
                    <p:spPr>
                      <a:xfrm>
                        <a:off x="119063" y="323850"/>
                        <a:ext cx="8905875" cy="6210300"/>
                      </a:xfrm>
                      <a:prstGeom prst="rect">
                        <a:avLst/>
                      </a:prstGeom>
                    </p:spPr>
                  </p:pic>
                </p:oleObj>
              </mc:Fallback>
            </mc:AlternateContent>
          </a:graphicData>
        </a:graphic>
      </p:graphicFrame>
    </p:spTree>
    <p:extLst>
      <p:ext uri="{BB962C8B-B14F-4D97-AF65-F5344CB8AC3E}">
        <p14:creationId xmlns:p14="http://schemas.microsoft.com/office/powerpoint/2010/main" val="1395477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116632"/>
            <a:ext cx="8928992" cy="6624736"/>
          </a:xfrm>
        </p:spPr>
        <p:txBody>
          <a:bodyPr>
            <a:normAutofit/>
          </a:bodyPr>
          <a:lstStyle/>
          <a:p>
            <a:r>
              <a:rPr lang="ru-RU" sz="3600" b="1" cap="all" dirty="0" smtClean="0"/>
              <a:t/>
            </a:r>
            <a:br>
              <a:rPr lang="ru-RU" sz="3600" b="1" cap="all" dirty="0" smtClean="0"/>
            </a:br>
            <a:r>
              <a:rPr lang="ru-RU" sz="3600" b="1" cap="all" dirty="0"/>
              <a:t/>
            </a:r>
            <a:br>
              <a:rPr lang="ru-RU" sz="3600" b="1" cap="all" dirty="0"/>
            </a:br>
            <a:endParaRPr lang="ru-RU" sz="2200" dirty="0"/>
          </a:p>
        </p:txBody>
      </p:sp>
      <p:pic>
        <p:nvPicPr>
          <p:cNvPr id="1026" name="Picture 2" descr="E:\Бухарицин П.И.   К лекторию 04.03.2014\50. Тюлени на о. М. Жемчужны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9260"/>
            <a:ext cx="9144000" cy="583264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843" y="1029260"/>
            <a:ext cx="9144000" cy="4062651"/>
          </a:xfrm>
          <a:prstGeom prst="rect">
            <a:avLst/>
          </a:prstGeom>
        </p:spPr>
        <p:txBody>
          <a:bodyPr wrap="square">
            <a:spAutoFit/>
          </a:bodyPr>
          <a:lstStyle/>
          <a:p>
            <a:pPr algn="ctr"/>
            <a:r>
              <a:rPr lang="ru-RU" sz="2800" b="1" cap="all" dirty="0"/>
              <a:t>Очаги разгрузки пластовых флюидов на дне Каспийского моря - как элемент среды обитания каспийских </a:t>
            </a:r>
            <a:r>
              <a:rPr lang="ru-RU" sz="2800" b="1" cap="all" dirty="0" smtClean="0"/>
              <a:t>тюленей</a:t>
            </a:r>
            <a:r>
              <a:rPr lang="ru-RU" sz="2800" dirty="0"/>
              <a:t/>
            </a:r>
            <a:br>
              <a:rPr lang="ru-RU" sz="2800" dirty="0"/>
            </a:br>
            <a:endParaRPr lang="ru-RU" sz="2800" dirty="0" smtClean="0"/>
          </a:p>
          <a:p>
            <a:pPr algn="ctr"/>
            <a:endParaRPr lang="ru-RU" sz="2800" b="1" dirty="0"/>
          </a:p>
          <a:p>
            <a:pPr algn="ctr"/>
            <a:r>
              <a:rPr lang="ru-RU" sz="2800" b="1" dirty="0" smtClean="0">
                <a:solidFill>
                  <a:schemeClr val="bg1"/>
                </a:solidFill>
              </a:rPr>
              <a:t> </a:t>
            </a:r>
            <a:r>
              <a:rPr lang="ru-RU" b="1" dirty="0">
                <a:solidFill>
                  <a:schemeClr val="bg1"/>
                </a:solidFill>
              </a:rPr>
              <a:t/>
            </a:r>
            <a:br>
              <a:rPr lang="ru-RU" b="1" dirty="0">
                <a:solidFill>
                  <a:schemeClr val="bg1"/>
                </a:solidFill>
              </a:rPr>
            </a:br>
            <a:endParaRPr lang="ru-RU" b="1" dirty="0" smtClean="0">
              <a:solidFill>
                <a:schemeClr val="bg1"/>
              </a:solidFill>
            </a:endParaRPr>
          </a:p>
          <a:p>
            <a:pPr algn="ctr"/>
            <a:endParaRPr lang="ru-RU" b="1" dirty="0"/>
          </a:p>
          <a:p>
            <a:pPr algn="ctr"/>
            <a:endParaRPr lang="ru-RU" b="1" dirty="0" smtClean="0"/>
          </a:p>
          <a:p>
            <a:pPr algn="ctr"/>
            <a:r>
              <a:rPr lang="ru-RU" b="1" dirty="0"/>
              <a:t/>
            </a:r>
            <a:br>
              <a:rPr lang="ru-RU" b="1" dirty="0"/>
            </a:br>
            <a:r>
              <a:rPr lang="ru-RU" b="1" dirty="0" smtClean="0"/>
              <a:t> </a:t>
            </a:r>
            <a:endParaRPr lang="ru-RU" b="1" dirty="0"/>
          </a:p>
        </p:txBody>
      </p:sp>
      <p:pic>
        <p:nvPicPr>
          <p:cNvPr id="6" name="Рисунок 5" descr="T:\RGO\Исполнительная дирекция\Центр регионального развития\Региональные отделения\Документы для создания РО\Логотип\rgo_logo_rus_blue.wmf"/>
          <p:cNvPicPr/>
          <p:nvPr/>
        </p:nvPicPr>
        <p:blipFill>
          <a:blip r:embed="rId3" cstate="print"/>
          <a:srcRect/>
          <a:stretch>
            <a:fillRect/>
          </a:stretch>
        </p:blipFill>
        <p:spPr bwMode="auto">
          <a:xfrm>
            <a:off x="3935089" y="127005"/>
            <a:ext cx="1224136" cy="912565"/>
          </a:xfrm>
          <a:prstGeom prst="rect">
            <a:avLst/>
          </a:prstGeom>
          <a:noFill/>
          <a:ln w="9525">
            <a:noFill/>
            <a:miter lim="800000"/>
            <a:headEnd/>
            <a:tailEnd/>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9232"/>
            <a:ext cx="10493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66053"/>
            <a:ext cx="15240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672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06" y="457200"/>
            <a:ext cx="8920194" cy="838200"/>
          </a:xfrm>
        </p:spPr>
        <p:txBody>
          <a:bodyPr>
            <a:noAutofit/>
          </a:bodyPr>
          <a:lstStyle/>
          <a:p>
            <a:pPr algn="ctr"/>
            <a:r>
              <a:rPr lang="ru-RU" sz="2800" dirty="0" smtClean="0">
                <a:effectLst>
                  <a:outerShdw blurRad="38100" dist="38100" dir="2700000" algn="tl">
                    <a:srgbClr val="000000">
                      <a:alpha val="43137"/>
                    </a:srgbClr>
                  </a:outerShdw>
                  <a:reflection blurRad="12700" stA="48000" endA="300" endPos="55000" dir="5400000" sy="-90000" algn="bl" rotWithShape="0"/>
                </a:effectLst>
              </a:rPr>
              <a:t>ЭКСПЕДИЦИЯ ПО ПОИСКУ СТОЛИЦЫ ХАЗАРСКОГО КАГАНАТА ИТИЛЬ НА ОСТРОВЕ ЧИСТАЯ БАНКА В СЕВЕРНОМ КАСПИИ – 1984-85</a:t>
            </a:r>
            <a:endParaRPr lang="ru-RU" sz="2800" dirty="0">
              <a:effectLst>
                <a:outerShdw blurRad="38100" dist="38100" dir="2700000" algn="tl">
                  <a:srgbClr val="000000">
                    <a:alpha val="43137"/>
                  </a:srgbClr>
                </a:outerShdw>
                <a:reflection blurRad="12700" stA="48000" endA="300" endPos="55000" dir="5400000" sy="-90000" algn="bl" rotWithShape="0"/>
              </a:effectLst>
            </a:endParaRPr>
          </a:p>
        </p:txBody>
      </p:sp>
      <p:pic>
        <p:nvPicPr>
          <p:cNvPr id="7169" name="Picture 1" descr="H:\ФОТО На Чистой банке\Анискин на Чистой банке.jpg"/>
          <p:cNvPicPr>
            <a:picLocks noGrp="1" noChangeAspect="1" noChangeArrowheads="1"/>
          </p:cNvPicPr>
          <p:nvPr>
            <p:ph idx="1"/>
          </p:nvPr>
        </p:nvPicPr>
        <p:blipFill>
          <a:blip r:embed="rId2" cstate="print"/>
          <a:srcRect/>
          <a:stretch>
            <a:fillRect/>
          </a:stretch>
        </p:blipFill>
        <p:spPr bwMode="auto">
          <a:xfrm>
            <a:off x="142844" y="1500174"/>
            <a:ext cx="5202222" cy="3960430"/>
          </a:xfrm>
          <a:prstGeom prst="rect">
            <a:avLst/>
          </a:prstGeom>
          <a:noFill/>
          <a:ln>
            <a:solidFill>
              <a:srgbClr val="002060"/>
            </a:solidFill>
          </a:ln>
        </p:spPr>
      </p:pic>
      <p:pic>
        <p:nvPicPr>
          <p:cNvPr id="7170" name="Picture 2" descr="H:\ФОТО На Чистой банке\Untitled-5.jpg"/>
          <p:cNvPicPr>
            <a:picLocks noChangeAspect="1" noChangeArrowheads="1"/>
          </p:cNvPicPr>
          <p:nvPr/>
        </p:nvPicPr>
        <p:blipFill>
          <a:blip r:embed="rId3" cstate="print"/>
          <a:srcRect/>
          <a:stretch>
            <a:fillRect/>
          </a:stretch>
        </p:blipFill>
        <p:spPr bwMode="auto">
          <a:xfrm>
            <a:off x="5572132" y="2000240"/>
            <a:ext cx="3292913" cy="4738484"/>
          </a:xfrm>
          <a:prstGeom prst="rect">
            <a:avLst/>
          </a:prstGeom>
          <a:noFill/>
          <a:ln>
            <a:solidFill>
              <a:srgbClr val="002060"/>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332656"/>
            <a:ext cx="3384376" cy="6363419"/>
          </a:xfrm>
        </p:spPr>
        <p:txBody>
          <a:bodyPr>
            <a:normAutofit fontScale="32500" lnSpcReduction="20000"/>
          </a:bodyPr>
          <a:lstStyle/>
          <a:p>
            <a:pPr marL="0" indent="0" algn="ctr">
              <a:buNone/>
            </a:pPr>
            <a:r>
              <a:rPr lang="ru-RU" sz="6200" dirty="0" smtClean="0"/>
              <a:t> </a:t>
            </a:r>
            <a:r>
              <a:rPr lang="ru-RU" sz="6200" b="1" dirty="0" smtClean="0"/>
              <a:t>Примеры выброса пластовых флюидов на месторождениях нефти и газа Каспийского моря</a:t>
            </a:r>
          </a:p>
          <a:p>
            <a:pPr marL="0" indent="0">
              <a:buNone/>
            </a:pPr>
            <a:endParaRPr lang="ru-RU" sz="4200" dirty="0" smtClean="0"/>
          </a:p>
          <a:p>
            <a:r>
              <a:rPr lang="ru-RU" sz="4300" dirty="0" smtClean="0"/>
              <a:t>а – извержение грязевого вулкана </a:t>
            </a:r>
            <a:r>
              <a:rPr lang="ru-RU" sz="4300" dirty="0" err="1" smtClean="0"/>
              <a:t>Бузовны</a:t>
            </a:r>
            <a:r>
              <a:rPr lang="ru-RU" sz="4300" dirty="0" smtClean="0"/>
              <a:t> из недр Каспийского моря 13 и 14 сентября 1953 г. [И. Гулиев. Геологический ни-т НАН Азербайджана]; </a:t>
            </a:r>
          </a:p>
          <a:p>
            <a:pPr marL="0" indent="0">
              <a:buNone/>
            </a:pPr>
            <a:endParaRPr lang="ru-RU" sz="4300" dirty="0" smtClean="0"/>
          </a:p>
          <a:p>
            <a:r>
              <a:rPr lang="ru-RU" sz="4300" dirty="0" smtClean="0"/>
              <a:t>б – выброс нефти из недр месторождения Нефтяные Камни; </a:t>
            </a:r>
          </a:p>
          <a:p>
            <a:pPr marL="0" indent="0">
              <a:buNone/>
            </a:pPr>
            <a:endParaRPr lang="ru-RU" sz="4300" dirty="0" smtClean="0"/>
          </a:p>
          <a:p>
            <a:r>
              <a:rPr lang="ru-RU" sz="4300" dirty="0" smtClean="0"/>
              <a:t>в – авария на скважине 37 на месторождении  углеводородов Тенгиз 24 июня 1985 г., на ликвидацию которой потребовалось 400 дней (фото </a:t>
            </a:r>
            <a:r>
              <a:rPr lang="ru-RU" sz="4300" dirty="0" err="1" smtClean="0"/>
              <a:t>Бухарицина</a:t>
            </a:r>
            <a:r>
              <a:rPr lang="ru-RU" sz="4300" dirty="0" smtClean="0"/>
              <a:t>, февраль 1987 г.).;</a:t>
            </a:r>
          </a:p>
          <a:p>
            <a:pPr marL="0" indent="0">
              <a:buNone/>
            </a:pPr>
            <a:endParaRPr lang="ru-RU" sz="4300" dirty="0" smtClean="0"/>
          </a:p>
          <a:p>
            <a:r>
              <a:rPr lang="ru-RU" sz="4300" dirty="0" smtClean="0"/>
              <a:t> г – металлическая конструкция вышки СПБУ "60 лет Азербайджана", которая обрушилась 9.09.1983 вблизи восточного берега Среднего Каспия, в 25 км от мыса Ракушечный в результате аварийного выброса </a:t>
            </a:r>
            <a:r>
              <a:rPr lang="ru-RU" sz="4300" dirty="0" err="1" smtClean="0"/>
              <a:t>газонасыщенных</a:t>
            </a:r>
            <a:r>
              <a:rPr lang="ru-RU" sz="4300" dirty="0" smtClean="0"/>
              <a:t> пластовых флюидов при проходке глин олигоцена на глубине 508 м.</a:t>
            </a:r>
            <a:endParaRPr lang="ru-RU" sz="4300" dirty="0"/>
          </a:p>
        </p:txBody>
      </p:sp>
      <p:pic>
        <p:nvPicPr>
          <p:cNvPr id="3074" name="Picture 2" descr="I:\Р А Б О Ч И Й  С Т О Л\МОНОГРАФИИ ВСЕ\МОНОГРАФИЯ Бухарицин, Голубов, Иванов\СТАТЬЯ ГОЛУБОВ Б.Н., и др\МЧС-2015 рис. 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61925"/>
            <a:ext cx="5419725"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997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Р А Б О Ч И Й  С Т О Л\МОНОГРАФИИ ВСЕ\МОНОГРАФИЯ Бухарицин, Голубов, Иванов\СТАТЬЯ ГОЛУБОВ Б.Н., и др\Бухарицин П.И., Голубов Б.Н., Иванов А.Ю. РЕЗУЛЬТАТЫ И ВОПРОСЫ КОМПЛЕКСИРОВАНИЯ МЕТОДОВ\МЧС-2015 рис. 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3544"/>
          <a:stretch/>
        </p:blipFill>
        <p:spPr bwMode="auto">
          <a:xfrm>
            <a:off x="3923928" y="116633"/>
            <a:ext cx="5077335" cy="325220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476672"/>
            <a:ext cx="3456384" cy="3508653"/>
          </a:xfrm>
          <a:prstGeom prst="rect">
            <a:avLst/>
          </a:prstGeom>
        </p:spPr>
        <p:txBody>
          <a:bodyPr wrap="square">
            <a:spAutoFit/>
          </a:bodyPr>
          <a:lstStyle/>
          <a:p>
            <a:pPr algn="ctr"/>
            <a:r>
              <a:rPr lang="ru-RU" sz="2400" b="1" dirty="0" smtClean="0"/>
              <a:t>Трубообразные тела нефтегазоносных осадочных бассейнов</a:t>
            </a:r>
          </a:p>
          <a:p>
            <a:r>
              <a:rPr lang="ru-RU" sz="2400" dirty="0" smtClean="0"/>
              <a:t> </a:t>
            </a:r>
          </a:p>
          <a:p>
            <a:r>
              <a:rPr lang="ru-RU" dirty="0" smtClean="0"/>
              <a:t> </a:t>
            </a:r>
            <a:r>
              <a:rPr lang="ru-RU" dirty="0"/>
              <a:t>В</a:t>
            </a:r>
            <a:r>
              <a:rPr lang="ru-RU" dirty="0" smtClean="0"/>
              <a:t>верху – сейсмический разрез трубообразного тела со следами инъективных дислокаций под дном Среднего Каспия (данные ГП "Шельф" [</a:t>
            </a:r>
            <a:r>
              <a:rPr lang="ru-RU" dirty="0" err="1" smtClean="0"/>
              <a:t>Голубов</a:t>
            </a:r>
            <a:r>
              <a:rPr lang="ru-RU" dirty="0" smtClean="0"/>
              <a:t>, Исмагилов, 2003]); </a:t>
            </a:r>
          </a:p>
          <a:p>
            <a:endParaRPr lang="ru-RU" dirty="0" smtClean="0"/>
          </a:p>
        </p:txBody>
      </p:sp>
      <p:pic>
        <p:nvPicPr>
          <p:cNvPr id="5" name="Picture 5" descr="фонтан метана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587772"/>
            <a:ext cx="4356100" cy="2924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4725144"/>
            <a:ext cx="3456384" cy="369332"/>
          </a:xfrm>
          <a:prstGeom prst="rect">
            <a:avLst/>
          </a:prstGeom>
          <a:noFill/>
        </p:spPr>
        <p:txBody>
          <a:bodyPr wrap="square" rtlCol="0">
            <a:spAutoFit/>
          </a:bodyPr>
          <a:lstStyle/>
          <a:p>
            <a:pPr algn="r"/>
            <a:r>
              <a:rPr lang="ru-RU" dirty="0" smtClean="0"/>
              <a:t>Внизу – фонтаны метана</a:t>
            </a:r>
            <a:endParaRPr lang="ru-RU" dirty="0"/>
          </a:p>
        </p:txBody>
      </p:sp>
    </p:spTree>
    <p:extLst>
      <p:ext uri="{BB962C8B-B14F-4D97-AF65-F5344CB8AC3E}">
        <p14:creationId xmlns:p14="http://schemas.microsoft.com/office/powerpoint/2010/main" val="1574992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919400903"/>
              </p:ext>
            </p:extLst>
          </p:nvPr>
        </p:nvGraphicFramePr>
        <p:xfrm>
          <a:off x="300038" y="323850"/>
          <a:ext cx="8543925" cy="6210300"/>
        </p:xfrm>
        <a:graphic>
          <a:graphicData uri="http://schemas.openxmlformats.org/presentationml/2006/ole">
            <mc:AlternateContent xmlns:mc="http://schemas.openxmlformats.org/markup-compatibility/2006">
              <mc:Choice xmlns:v="urn:schemas-microsoft-com:vml" Requires="v">
                <p:oleObj spid="_x0000_s13330" name="Acrobat Document" r:id="rId3" imgW="8543765" imgH="6210270" progId="AcroExch.Document.7">
                  <p:embed/>
                </p:oleObj>
              </mc:Choice>
              <mc:Fallback>
                <p:oleObj name="Acrobat Document" r:id="rId3" imgW="8543765" imgH="6210270" progId="AcroExch.Document.7">
                  <p:embed/>
                  <p:pic>
                    <p:nvPicPr>
                      <p:cNvPr id="0" name=""/>
                      <p:cNvPicPr/>
                      <p:nvPr/>
                    </p:nvPicPr>
                    <p:blipFill>
                      <a:blip r:embed="rId4"/>
                      <a:stretch>
                        <a:fillRect/>
                      </a:stretch>
                    </p:blipFill>
                    <p:spPr>
                      <a:xfrm>
                        <a:off x="300038" y="323850"/>
                        <a:ext cx="8543925" cy="6210300"/>
                      </a:xfrm>
                      <a:prstGeom prst="rect">
                        <a:avLst/>
                      </a:prstGeom>
                    </p:spPr>
                  </p:pic>
                </p:oleObj>
              </mc:Fallback>
            </mc:AlternateContent>
          </a:graphicData>
        </a:graphic>
      </p:graphicFrame>
    </p:spTree>
    <p:extLst>
      <p:ext uri="{BB962C8B-B14F-4D97-AF65-F5344CB8AC3E}">
        <p14:creationId xmlns:p14="http://schemas.microsoft.com/office/powerpoint/2010/main" val="2669447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H:\1111 семинар в лагере 2010\IMG_1336.JPG"/>
          <p:cNvPicPr>
            <a:picLocks noGrp="1" noChangeAspect="1" noChangeArrowheads="1"/>
          </p:cNvPicPr>
          <p:nvPr>
            <p:ph idx="1"/>
          </p:nvPr>
        </p:nvPicPr>
        <p:blipFill>
          <a:blip r:embed="rId2" cstate="print"/>
          <a:srcRect/>
          <a:stretch>
            <a:fillRect/>
          </a:stretch>
        </p:blipFill>
        <p:spPr bwMode="auto">
          <a:xfrm>
            <a:off x="214282" y="3500438"/>
            <a:ext cx="4286281" cy="3214711"/>
          </a:xfrm>
          <a:prstGeom prst="rect">
            <a:avLst/>
          </a:prstGeom>
          <a:noFill/>
        </p:spPr>
      </p:pic>
      <p:pic>
        <p:nvPicPr>
          <p:cNvPr id="12291" name="Picture 3" descr="H:\1111 семинар в лагере 2010\IMG_1335.JPG"/>
          <p:cNvPicPr>
            <a:picLocks noChangeAspect="1" noChangeArrowheads="1"/>
          </p:cNvPicPr>
          <p:nvPr/>
        </p:nvPicPr>
        <p:blipFill>
          <a:blip r:embed="rId3" cstate="print"/>
          <a:srcRect/>
          <a:stretch>
            <a:fillRect/>
          </a:stretch>
        </p:blipFill>
        <p:spPr bwMode="auto">
          <a:xfrm>
            <a:off x="4643438" y="3500438"/>
            <a:ext cx="4373538" cy="3244650"/>
          </a:xfrm>
          <a:prstGeom prst="rect">
            <a:avLst/>
          </a:prstGeom>
          <a:noFill/>
        </p:spPr>
      </p:pic>
      <p:pic>
        <p:nvPicPr>
          <p:cNvPr id="12292" name="Picture 4" descr="H:\1111 семинар в лагере 2010\IMG_1313.JPG"/>
          <p:cNvPicPr>
            <a:picLocks noChangeAspect="1" noChangeArrowheads="1"/>
          </p:cNvPicPr>
          <p:nvPr/>
        </p:nvPicPr>
        <p:blipFill>
          <a:blip r:embed="rId4" cstate="print"/>
          <a:srcRect/>
          <a:stretch>
            <a:fillRect/>
          </a:stretch>
        </p:blipFill>
        <p:spPr bwMode="auto">
          <a:xfrm>
            <a:off x="214283" y="142852"/>
            <a:ext cx="4357718" cy="3268510"/>
          </a:xfrm>
          <a:prstGeom prst="rect">
            <a:avLst/>
          </a:prstGeom>
          <a:noFill/>
        </p:spPr>
      </p:pic>
      <p:pic>
        <p:nvPicPr>
          <p:cNvPr id="12293" name="Picture 5" descr="H:\1111 семинар в лагере 2010\IMG_1323.JPG"/>
          <p:cNvPicPr>
            <a:picLocks noChangeAspect="1" noChangeArrowheads="1"/>
          </p:cNvPicPr>
          <p:nvPr/>
        </p:nvPicPr>
        <p:blipFill>
          <a:blip r:embed="rId5" cstate="print"/>
          <a:srcRect/>
          <a:stretch>
            <a:fillRect/>
          </a:stretch>
        </p:blipFill>
        <p:spPr bwMode="auto">
          <a:xfrm>
            <a:off x="4635742" y="142853"/>
            <a:ext cx="4381234" cy="3286148"/>
          </a:xfrm>
          <a:prstGeom prst="rect">
            <a:avLst/>
          </a:prstGeom>
          <a:noFill/>
        </p:spPr>
      </p:pic>
      <p:sp>
        <p:nvSpPr>
          <p:cNvPr id="3" name="TextBox 2"/>
          <p:cNvSpPr txBox="1"/>
          <p:nvPr/>
        </p:nvSpPr>
        <p:spPr>
          <a:xfrm>
            <a:off x="214282" y="2900273"/>
            <a:ext cx="8802693" cy="1200329"/>
          </a:xfrm>
          <a:prstGeom prst="rect">
            <a:avLst/>
          </a:prstGeom>
          <a:noFill/>
        </p:spPr>
        <p:txBody>
          <a:bodyPr wrap="square" rtlCol="0">
            <a:spAutoFit/>
          </a:bodyPr>
          <a:lstStyle/>
          <a:p>
            <a:pPr algn="ctr"/>
            <a:r>
              <a:rPr lang="ru-RU" sz="3600" b="1" dirty="0" smtClean="0">
                <a:solidFill>
                  <a:schemeClr val="bg1"/>
                </a:solidFill>
              </a:rPr>
              <a:t>АСТРАХАНСКАЯ ШКОЛА МОРСКИХ ЭКОЛОГОВ</a:t>
            </a:r>
            <a:endParaRPr lang="ru-RU" sz="36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6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986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634"/>
            <a:ext cx="8730627" cy="65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620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Маршрут российско-французской экспедиции"/>
          <p:cNvPicPr>
            <a:picLocks noChangeAspect="1" noChangeArrowheads="1"/>
          </p:cNvPicPr>
          <p:nvPr/>
        </p:nvPicPr>
        <p:blipFill>
          <a:blip r:embed="rId2" cstate="print"/>
          <a:srcRect/>
          <a:stretch>
            <a:fillRect/>
          </a:stretch>
        </p:blipFill>
        <p:spPr bwMode="auto">
          <a:xfrm>
            <a:off x="2286000" y="547688"/>
            <a:ext cx="4589463" cy="6310312"/>
          </a:xfrm>
          <a:prstGeom prst="rect">
            <a:avLst/>
          </a:prstGeom>
          <a:noFill/>
          <a:effectLst>
            <a:outerShdw dist="35921" dir="2700000" algn="ctr" rotWithShape="0">
              <a:srgbClr val="000000">
                <a:alpha val="50000"/>
              </a:srgbClr>
            </a:outerShdw>
          </a:effectLst>
        </p:spPr>
      </p:pic>
      <p:pic>
        <p:nvPicPr>
          <p:cNvPr id="58374" name="Picture 6"/>
          <p:cNvPicPr>
            <a:picLocks noChangeAspect="1" noChangeArrowheads="1"/>
          </p:cNvPicPr>
          <p:nvPr/>
        </p:nvPicPr>
        <p:blipFill>
          <a:blip r:embed="rId3"/>
          <a:srcRect/>
          <a:stretch>
            <a:fillRect/>
          </a:stretch>
        </p:blipFill>
        <p:spPr bwMode="auto">
          <a:xfrm>
            <a:off x="6629400" y="2895600"/>
            <a:ext cx="2381612" cy="3748110"/>
          </a:xfrm>
          <a:prstGeom prst="rect">
            <a:avLst/>
          </a:prstGeom>
          <a:noFill/>
          <a:ln w="9525">
            <a:noFill/>
            <a:miter lim="800000"/>
            <a:headEnd/>
            <a:tailEnd/>
          </a:ln>
          <a:effectLst>
            <a:outerShdw dist="35921" dir="2700000" algn="ctr" rotWithShape="0">
              <a:schemeClr val="tx1">
                <a:alpha val="50000"/>
              </a:schemeClr>
            </a:outerShdw>
          </a:effectLst>
        </p:spPr>
      </p:pic>
      <p:pic>
        <p:nvPicPr>
          <p:cNvPr id="58376" name="Picture 8"/>
          <p:cNvPicPr>
            <a:picLocks noGrp="1" noChangeAspect="1" noChangeArrowheads="1"/>
          </p:cNvPicPr>
          <p:nvPr>
            <p:ph type="body" idx="4294967295"/>
          </p:nvPr>
        </p:nvPicPr>
        <p:blipFill>
          <a:blip r:embed="rId4" cstate="print"/>
          <a:srcRect/>
          <a:stretch>
            <a:fillRect/>
          </a:stretch>
        </p:blipFill>
        <p:spPr>
          <a:xfrm>
            <a:off x="228600" y="1066800"/>
            <a:ext cx="2590800" cy="1868488"/>
          </a:xfrm>
          <a:noFill/>
          <a:ln/>
          <a:effectLst>
            <a:outerShdw dist="35921" dir="2700000" algn="ctr" rotWithShape="0">
              <a:srgbClr val="000000">
                <a:alpha val="50000"/>
              </a:srgbClr>
            </a:outerShdw>
          </a:effectLst>
        </p:spPr>
      </p:pic>
      <p:pic>
        <p:nvPicPr>
          <p:cNvPr id="58377" name="Picture 9"/>
          <p:cNvPicPr>
            <a:picLocks noChangeAspect="1" noChangeArrowheads="1"/>
          </p:cNvPicPr>
          <p:nvPr/>
        </p:nvPicPr>
        <p:blipFill>
          <a:blip r:embed="rId5" cstate="print"/>
          <a:srcRect/>
          <a:stretch>
            <a:fillRect/>
          </a:stretch>
        </p:blipFill>
        <p:spPr bwMode="auto">
          <a:xfrm>
            <a:off x="142844" y="3725232"/>
            <a:ext cx="3786214" cy="2702561"/>
          </a:xfrm>
          <a:prstGeom prst="rect">
            <a:avLst/>
          </a:prstGeom>
          <a:noFill/>
          <a:ln w="9525">
            <a:noFill/>
            <a:miter lim="800000"/>
            <a:headEnd/>
            <a:tailEnd/>
          </a:ln>
          <a:effectLst>
            <a:outerShdw dist="35921" dir="2700000" algn="ctr" rotWithShape="0">
              <a:srgbClr val="000000">
                <a:alpha val="50000"/>
              </a:srgbClr>
            </a:outerShdw>
          </a:effectLst>
        </p:spPr>
      </p:pic>
      <p:sp>
        <p:nvSpPr>
          <p:cNvPr id="58379" name="Rectangle 11"/>
          <p:cNvSpPr>
            <a:spLocks noChangeArrowheads="1"/>
          </p:cNvSpPr>
          <p:nvPr/>
        </p:nvSpPr>
        <p:spPr bwMode="auto">
          <a:xfrm>
            <a:off x="4398963" y="3246438"/>
            <a:ext cx="346075" cy="366712"/>
          </a:xfrm>
          <a:prstGeom prst="rect">
            <a:avLst/>
          </a:prstGeom>
          <a:noFill/>
          <a:ln w="9525">
            <a:noFill/>
            <a:miter lim="800000"/>
            <a:headEnd/>
            <a:tailEnd/>
          </a:ln>
          <a:effectLst/>
        </p:spPr>
        <p:txBody>
          <a:bodyPr wrap="none">
            <a:spAutoFit/>
          </a:bodyPr>
          <a:lstStyle/>
          <a:p>
            <a:r>
              <a:rPr lang="ru-RU" b="1">
                <a:solidFill>
                  <a:schemeClr val="tx2"/>
                </a:solidFill>
                <a:effectLst>
                  <a:outerShdw blurRad="38100" dist="38100" dir="2700000" algn="tl">
                    <a:srgbClr val="000000"/>
                  </a:outerShdw>
                </a:effectLst>
              </a:rPr>
              <a:t>Э</a:t>
            </a:r>
          </a:p>
        </p:txBody>
      </p:sp>
      <p:pic>
        <p:nvPicPr>
          <p:cNvPr id="58381" name="Picture 13"/>
          <p:cNvPicPr>
            <a:picLocks noGrp="1" noChangeAspect="1" noChangeArrowheads="1"/>
          </p:cNvPicPr>
          <p:nvPr>
            <p:ph/>
          </p:nvPr>
        </p:nvPicPr>
        <p:blipFill>
          <a:blip r:embed="rId6" cstate="print"/>
          <a:srcRect/>
          <a:stretch>
            <a:fillRect/>
          </a:stretch>
        </p:blipFill>
        <p:spPr>
          <a:xfrm>
            <a:off x="5257800" y="609600"/>
            <a:ext cx="1685925" cy="2670175"/>
          </a:xfrm>
          <a:noFill/>
          <a:ln/>
          <a:effectLst>
            <a:outerShdw dist="35921" dir="2700000" algn="ctr" rotWithShape="0">
              <a:srgbClr val="000000"/>
            </a:outerShdw>
          </a:effectLst>
        </p:spPr>
      </p:pic>
      <p:sp>
        <p:nvSpPr>
          <p:cNvPr id="58383" name="AutoShape 15"/>
          <p:cNvSpPr>
            <a:spLocks noChangeArrowheads="1"/>
          </p:cNvSpPr>
          <p:nvPr/>
        </p:nvSpPr>
        <p:spPr bwMode="auto">
          <a:xfrm>
            <a:off x="533400" y="0"/>
            <a:ext cx="8153400" cy="1143000"/>
          </a:xfrm>
          <a:prstGeom prst="horizontalScroll">
            <a:avLst>
              <a:gd name="adj" fmla="val 12500"/>
            </a:avLst>
          </a:prstGeom>
          <a:solidFill>
            <a:schemeClr val="accent1"/>
          </a:solidFill>
          <a:ln w="9525">
            <a:solidFill>
              <a:schemeClr val="tx1"/>
            </a:solidFill>
            <a:round/>
            <a:headEnd/>
            <a:tailEnd/>
          </a:ln>
          <a:effectLst/>
        </p:spPr>
        <p:txBody>
          <a:bodyPr wrap="none" anchor="ctr"/>
          <a:lstStyle/>
          <a:p>
            <a:pPr algn="ctr"/>
            <a:r>
              <a:rPr lang="ru-RU" sz="2000" b="1" dirty="0" smtClean="0">
                <a:solidFill>
                  <a:schemeClr val="tx2"/>
                </a:solidFill>
                <a:effectLst>
                  <a:outerShdw blurRad="38100" dist="38100" dir="2700000" algn="tl">
                    <a:srgbClr val="000000"/>
                  </a:outerShdw>
                </a:effectLst>
                <a:latin typeface="AG_Cooper" pitchFamily="34" charset="0"/>
              </a:rPr>
              <a:t> </a:t>
            </a:r>
            <a:r>
              <a:rPr lang="ru-RU" sz="2800" b="1" dirty="0" smtClean="0">
                <a:solidFill>
                  <a:schemeClr val="tx2"/>
                </a:solidFill>
                <a:effectLst>
                  <a:outerShdw blurRad="38100" dist="38100" dir="2700000" algn="tl">
                    <a:srgbClr val="000000"/>
                  </a:outerShdw>
                </a:effectLst>
                <a:latin typeface="AG_Cooper" pitchFamily="34" charset="0"/>
              </a:rPr>
              <a:t>РОССИЙСКО-ФРАНЦУЗСКАЯ ЭКСПЕДИЦИЯ</a:t>
            </a:r>
          </a:p>
          <a:p>
            <a:pPr algn="ctr"/>
            <a:r>
              <a:rPr lang="ru-RU" sz="2800" b="1" dirty="0" smtClean="0">
                <a:solidFill>
                  <a:schemeClr val="tx2"/>
                </a:solidFill>
                <a:effectLst>
                  <a:outerShdw blurRad="38100" dist="38100" dir="2700000" algn="tl">
                    <a:srgbClr val="000000"/>
                  </a:outerShdw>
                </a:effectLst>
                <a:latin typeface="AG_Cooper" pitchFamily="34" charset="0"/>
              </a:rPr>
              <a:t>НА КАСПИЙ – 1994г.</a:t>
            </a:r>
            <a:endParaRPr lang="ru-RU" sz="2800" b="1" dirty="0">
              <a:solidFill>
                <a:schemeClr val="tx2"/>
              </a:solidFill>
              <a:effectLst>
                <a:outerShdw blurRad="38100" dist="38100" dir="2700000" algn="tl">
                  <a:srgbClr val="000000"/>
                </a:outerShdw>
              </a:effectLst>
              <a:latin typeface="AG_Cooper" pitchFamily="34" charset="0"/>
            </a:endParaRPr>
          </a:p>
        </p:txBody>
      </p:sp>
      <p:sp>
        <p:nvSpPr>
          <p:cNvPr id="58384" name="AutoShape 16"/>
          <p:cNvSpPr>
            <a:spLocks noChangeArrowheads="1"/>
          </p:cNvSpPr>
          <p:nvPr/>
        </p:nvSpPr>
        <p:spPr bwMode="auto">
          <a:xfrm>
            <a:off x="0" y="6477000"/>
            <a:ext cx="9144000" cy="381000"/>
          </a:xfrm>
          <a:prstGeom prst="ribbon2">
            <a:avLst>
              <a:gd name="adj1" fmla="val 12500"/>
              <a:gd name="adj2" fmla="val 50000"/>
            </a:avLst>
          </a:prstGeom>
          <a:solidFill>
            <a:schemeClr val="accent1"/>
          </a:solidFill>
          <a:ln w="9525">
            <a:solidFill>
              <a:schemeClr val="tx1"/>
            </a:solidFill>
            <a:round/>
            <a:headEnd/>
            <a:tailEnd/>
          </a:ln>
          <a:effectLst/>
        </p:spPr>
        <p:txBody>
          <a:bodyPr wrap="none" anchor="ctr"/>
          <a:lstStyle/>
          <a:p>
            <a:pPr algn="ctr"/>
            <a:endParaRPr lang="ru-RU"/>
          </a:p>
        </p:txBody>
      </p:sp>
    </p:spTree>
  </p:cSld>
  <p:clrMapOvr>
    <a:masterClrMapping/>
  </p:clrMapOvr>
  <p:transition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Grp="1" noChangeAspect="1" noChangeArrowheads="1"/>
          </p:cNvPicPr>
          <p:nvPr>
            <p:ph type="body" idx="1"/>
          </p:nvPr>
        </p:nvPicPr>
        <p:blipFill>
          <a:blip r:embed="rId2"/>
          <a:srcRect/>
          <a:stretch>
            <a:fillRect/>
          </a:stretch>
        </p:blipFill>
        <p:spPr>
          <a:xfrm>
            <a:off x="228600" y="304800"/>
            <a:ext cx="8686800" cy="6248400"/>
          </a:xfrm>
          <a:effectLst>
            <a:outerShdw dist="35921" dir="2700000" algn="ctr" rotWithShape="0">
              <a:srgbClr val="FAFAFC"/>
            </a:outerShdw>
          </a:effectLst>
        </p:spPr>
      </p:pic>
      <p:sp>
        <p:nvSpPr>
          <p:cNvPr id="44036" name="Text Box 4"/>
          <p:cNvSpPr txBox="1">
            <a:spLocks noChangeArrowheads="1"/>
          </p:cNvSpPr>
          <p:nvPr/>
        </p:nvSpPr>
        <p:spPr bwMode="auto">
          <a:xfrm>
            <a:off x="3276600" y="838200"/>
            <a:ext cx="5410200" cy="915988"/>
          </a:xfrm>
          <a:prstGeom prst="rect">
            <a:avLst/>
          </a:prstGeom>
          <a:noFill/>
          <a:ln w="9525">
            <a:noFill/>
            <a:miter lim="800000"/>
            <a:headEnd/>
            <a:tailEnd/>
          </a:ln>
          <a:effectLst>
            <a:outerShdw dist="35921" dir="2700000" algn="ctr" rotWithShape="0">
              <a:schemeClr val="tx2"/>
            </a:outerShdw>
          </a:effectLst>
        </p:spPr>
        <p:txBody>
          <a:bodyPr>
            <a:spAutoFit/>
          </a:bodyPr>
          <a:lstStyle/>
          <a:p>
            <a:r>
              <a:rPr lang="ru-RU" b="1">
                <a:solidFill>
                  <a:srgbClr val="37374F"/>
                </a:solidFill>
              </a:rPr>
              <a:t>За спуском большой грунтовой трубки наблюдают все свободные от вахты члены экспедиции и команды судна</a:t>
            </a:r>
          </a:p>
        </p:txBody>
      </p:sp>
    </p:spTree>
  </p:cSld>
  <p:clrMapOvr>
    <a:masterClrMapping/>
  </p:clrMapOvr>
  <p:transition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Grp="1" noChangeAspect="1" noChangeArrowheads="1"/>
          </p:cNvPicPr>
          <p:nvPr>
            <p:ph type="body" idx="1"/>
          </p:nvPr>
        </p:nvPicPr>
        <p:blipFill>
          <a:blip r:embed="rId2" cstate="print"/>
          <a:srcRect/>
          <a:stretch>
            <a:fillRect/>
          </a:stretch>
        </p:blipFill>
        <p:spPr>
          <a:xfrm>
            <a:off x="228600" y="304800"/>
            <a:ext cx="8610600" cy="6248400"/>
          </a:xfrm>
          <a:ln>
            <a:solidFill>
              <a:srgbClr val="002060"/>
            </a:solidFill>
          </a:ln>
          <a:effectLst>
            <a:outerShdw dist="35921" dir="2700000" algn="ctr" rotWithShape="0">
              <a:schemeClr val="tx2">
                <a:alpha val="50000"/>
              </a:schemeClr>
            </a:outerShdw>
          </a:effectLst>
        </p:spPr>
      </p:pic>
      <p:sp>
        <p:nvSpPr>
          <p:cNvPr id="40964" name="Text Box 4"/>
          <p:cNvSpPr txBox="1">
            <a:spLocks noChangeArrowheads="1"/>
          </p:cNvSpPr>
          <p:nvPr/>
        </p:nvSpPr>
        <p:spPr bwMode="auto">
          <a:xfrm>
            <a:off x="228600" y="381000"/>
            <a:ext cx="8534400" cy="461665"/>
          </a:xfrm>
          <a:prstGeom prst="rect">
            <a:avLst/>
          </a:prstGeom>
          <a:noFill/>
          <a:ln w="9525">
            <a:noFill/>
            <a:miter lim="800000"/>
            <a:headEnd/>
            <a:tailEnd/>
          </a:ln>
          <a:effectLst>
            <a:outerShdw dist="45791" dir="2021404" algn="ctr" rotWithShape="0">
              <a:srgbClr val="37374F"/>
            </a:outerShdw>
          </a:effectLst>
        </p:spPr>
        <p:txBody>
          <a:bodyPr>
            <a:spAutoFit/>
          </a:bodyPr>
          <a:lstStyle/>
          <a:p>
            <a:pPr algn="ctr"/>
            <a:r>
              <a:rPr lang="ru-RU" sz="2400" b="1" dirty="0" smtClean="0">
                <a:solidFill>
                  <a:srgbClr val="00B0F0"/>
                </a:solidFill>
              </a:rPr>
              <a:t>Члены экспедиции в </a:t>
            </a:r>
            <a:r>
              <a:rPr lang="ru-RU" sz="2400" b="1" dirty="0">
                <a:solidFill>
                  <a:srgbClr val="00B0F0"/>
                </a:solidFill>
              </a:rPr>
              <a:t>кабинете Астраханского </a:t>
            </a:r>
            <a:r>
              <a:rPr lang="ru-RU" sz="2400" b="1" dirty="0" err="1" smtClean="0">
                <a:solidFill>
                  <a:srgbClr val="00B0F0"/>
                </a:solidFill>
              </a:rPr>
              <a:t>Облкомприроды</a:t>
            </a:r>
            <a:endParaRPr lang="ru-RU" sz="2400" b="1" dirty="0">
              <a:solidFill>
                <a:srgbClr val="00B0F0"/>
              </a:solidFill>
            </a:endParaRPr>
          </a:p>
        </p:txBody>
      </p:sp>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effectLst>
            <a:outerShdw dist="107763" dir="2700000" algn="ctr" rotWithShape="0">
              <a:srgbClr val="FFFF00">
                <a:alpha val="50000"/>
              </a:srgbClr>
            </a:outerShdw>
          </a:effectLst>
        </p:spPr>
        <p:txBody>
          <a:bodyPr>
            <a:noAutofit/>
          </a:bodyPr>
          <a:lstStyle/>
          <a:p>
            <a:pPr algn="ctr"/>
            <a:r>
              <a:rPr lang="ru-RU" sz="2800" b="1" i="1" dirty="0">
                <a:solidFill>
                  <a:srgbClr val="0070C0"/>
                </a:solidFill>
                <a:effectLst>
                  <a:outerShdw blurRad="38100" dist="38100" dir="2700000" algn="tl">
                    <a:srgbClr val="000000">
                      <a:alpha val="43137"/>
                    </a:srgbClr>
                  </a:outerShdw>
                  <a:reflection blurRad="12700" stA="48000" endA="300" endPos="55000" dir="5400000" sy="-90000" algn="bl" rotWithShape="0"/>
                </a:effectLst>
              </a:rPr>
              <a:t>Исследовательское </a:t>
            </a:r>
            <a:r>
              <a:rPr lang="ru-RU" sz="2800" b="1" i="1"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rPr>
              <a:t>судно КОМАНДЫ КУСТО</a:t>
            </a:r>
            <a:r>
              <a:rPr lang="ru-RU" sz="2800" b="1"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rPr>
              <a:t> </a:t>
            </a:r>
            <a:r>
              <a:rPr lang="ru-RU" sz="2800" b="1" dirty="0">
                <a:solidFill>
                  <a:srgbClr val="0070C0"/>
                </a:solidFill>
                <a:effectLst>
                  <a:outerShdw blurRad="38100" dist="38100" dir="2700000" algn="tl">
                    <a:srgbClr val="000000">
                      <a:alpha val="43137"/>
                    </a:srgbClr>
                  </a:outerShdw>
                  <a:reflection blurRad="12700" stA="48000" endA="300" endPos="55000" dir="5400000" sy="-90000" algn="bl" rotWithShape="0"/>
                </a:effectLst>
              </a:rPr>
              <a:t>«</a:t>
            </a:r>
            <a:r>
              <a:rPr lang="ru-RU" sz="2800" b="1" dirty="0" err="1">
                <a:solidFill>
                  <a:srgbClr val="0070C0"/>
                </a:solidFill>
                <a:effectLst>
                  <a:outerShdw blurRad="38100" dist="38100" dir="2700000" algn="tl">
                    <a:srgbClr val="000000">
                      <a:alpha val="43137"/>
                    </a:srgbClr>
                  </a:outerShdw>
                  <a:reflection blurRad="12700" stA="48000" endA="300" endPos="55000" dir="5400000" sy="-90000" algn="bl" rotWithShape="0"/>
                </a:effectLst>
              </a:rPr>
              <a:t>Альсиона</a:t>
            </a:r>
            <a:r>
              <a:rPr lang="ru-RU" sz="2800" b="1"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rPr>
              <a:t>» НА РЕЙДЕ АСТРАХАНИ – 1998</a:t>
            </a:r>
            <a:endParaRPr lang="ru-RU" sz="2800" b="1"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129028" name="Picture 4"/>
          <p:cNvPicPr>
            <a:picLocks noGrp="1" noChangeAspect="1" noChangeArrowheads="1"/>
          </p:cNvPicPr>
          <p:nvPr>
            <p:ph type="body" idx="1"/>
          </p:nvPr>
        </p:nvPicPr>
        <p:blipFill>
          <a:blip r:embed="rId3">
            <a:lum bright="12000"/>
          </a:blip>
          <a:srcRect l="1920" t="252" r="2583" b="5298"/>
          <a:stretch>
            <a:fillRect/>
          </a:stretch>
        </p:blipFill>
        <p:spPr>
          <a:xfrm>
            <a:off x="500034" y="1643050"/>
            <a:ext cx="8049970" cy="4808551"/>
          </a:xfrm>
          <a:noFill/>
          <a:ln>
            <a:solidFill>
              <a:srgbClr val="002060"/>
            </a:solidFill>
          </a:ln>
          <a:effectLst>
            <a:outerShdw dist="107763" dir="2700000" algn="ctr" rotWithShape="0">
              <a:srgbClr val="00FFFF">
                <a:alpha val="50000"/>
              </a:srgbClr>
            </a:outerShdw>
          </a:effectLst>
        </p:spPr>
      </p:pic>
      <p:pic>
        <p:nvPicPr>
          <p:cNvPr id="129031" name="2. YVES MONTAND - SOUS LE CIEL DE PARIS.mp3">
            <a:hlinkClick r:id="" action="ppaction://media"/>
          </p:cNvPr>
          <p:cNvPicPr>
            <a:picLocks noRot="1" noChangeAspect="1" noChangeArrowheads="1"/>
          </p:cNvPicPr>
          <p:nvPr>
            <a:audioFile r:link="rId1"/>
          </p:nvPr>
        </p:nvPicPr>
        <p:blipFill>
          <a:blip r:embed="rId4"/>
          <a:srcRect/>
          <a:stretch>
            <a:fillRect/>
          </a:stretch>
        </p:blipFill>
        <p:spPr bwMode="auto">
          <a:xfrm>
            <a:off x="9467850" y="6553200"/>
            <a:ext cx="304800" cy="304800"/>
          </a:xfrm>
          <a:prstGeom prst="rect">
            <a:avLst/>
          </a:prstGeom>
          <a:noFill/>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14" fill="hold"/>
                                        <p:tgtEl>
                                          <p:spTgt spid="1290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90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8926" y="558707"/>
            <a:ext cx="5061956" cy="56065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6" y="260648"/>
            <a:ext cx="3267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26" y="4149080"/>
            <a:ext cx="3048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955" y="2636912"/>
            <a:ext cx="3711021" cy="1200329"/>
          </a:xfrm>
          <a:prstGeom prst="rect">
            <a:avLst/>
          </a:prstGeom>
          <a:noFill/>
        </p:spPr>
        <p:txBody>
          <a:bodyPr wrap="square" rtlCol="0">
            <a:spAutoFit/>
          </a:bodyPr>
          <a:lstStyle/>
          <a:p>
            <a:r>
              <a:rPr lang="ru-RU" sz="2400" b="1" dirty="0" smtClean="0">
                <a:solidFill>
                  <a:srgbClr val="002060"/>
                </a:solidFill>
              </a:rPr>
              <a:t>АРХЕОЛОГИЧЕСКИЕ РАБОТЫ НА ОСТРОВЕ ЧИСТАЯ БАНКА</a:t>
            </a:r>
            <a:endParaRPr lang="ru-RU" sz="2400" b="1" dirty="0">
              <a:solidFill>
                <a:srgbClr val="002060"/>
              </a:solidFill>
            </a:endParaRPr>
          </a:p>
        </p:txBody>
      </p:sp>
    </p:spTree>
    <p:extLst>
      <p:ext uri="{BB962C8B-B14F-4D97-AF65-F5344CB8AC3E}">
        <p14:creationId xmlns:p14="http://schemas.microsoft.com/office/powerpoint/2010/main" val="796916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292100"/>
            <a:ext cx="9144000" cy="762000"/>
          </a:xfrm>
          <a:effectLst>
            <a:outerShdw dist="35921" dir="2700000" algn="ctr" rotWithShape="0">
              <a:srgbClr val="00FFFF"/>
            </a:outerShdw>
          </a:effectLst>
        </p:spPr>
        <p:txBody>
          <a:bodyPr>
            <a:noAutofit/>
          </a:bodyPr>
          <a:lstStyle/>
          <a:p>
            <a:pPr algn="ctr"/>
            <a:r>
              <a:rPr lang="ru-RU" sz="3200" dirty="0" err="1">
                <a:solidFill>
                  <a:srgbClr val="0070C0"/>
                </a:solidFill>
              </a:rPr>
              <a:t>Кустовцы</a:t>
            </a:r>
            <a:r>
              <a:rPr lang="ru-RU" sz="3200" dirty="0">
                <a:solidFill>
                  <a:srgbClr val="0070C0"/>
                </a:solidFill>
              </a:rPr>
              <a:t> с членами команды туркменского экспедиционного судна   </a:t>
            </a:r>
          </a:p>
        </p:txBody>
      </p:sp>
      <p:pic>
        <p:nvPicPr>
          <p:cNvPr id="242691" name="Picture 3"/>
          <p:cNvPicPr>
            <a:picLocks noGrp="1" noChangeAspect="1" noChangeArrowheads="1"/>
          </p:cNvPicPr>
          <p:nvPr>
            <p:ph type="body" idx="1"/>
          </p:nvPr>
        </p:nvPicPr>
        <p:blipFill>
          <a:blip r:embed="rId2"/>
          <a:srcRect/>
          <a:stretch>
            <a:fillRect/>
          </a:stretch>
        </p:blipFill>
        <p:spPr>
          <a:xfrm>
            <a:off x="457200" y="1412875"/>
            <a:ext cx="8229600" cy="5111750"/>
          </a:xfrm>
          <a:ln>
            <a:solidFill>
              <a:srgbClr val="002060"/>
            </a:solidFill>
          </a:ln>
          <a:effectLst>
            <a:outerShdw dist="107763" dir="2700000" algn="ctr" rotWithShape="0">
              <a:schemeClr val="accent1">
                <a:alpha val="50000"/>
              </a:schemeClr>
            </a:outerShdw>
          </a:effectLst>
        </p:spPr>
      </p:pic>
    </p:spTree>
  </p:cSld>
  <p:clrMapOvr>
    <a:masterClrMapping/>
  </p:clrMapOvr>
  <p:transition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333375"/>
            <a:ext cx="9144000" cy="720725"/>
          </a:xfrm>
          <a:effectLst>
            <a:outerShdw dist="35921" dir="2700000" algn="ctr" rotWithShape="0">
              <a:srgbClr val="00FFFF">
                <a:alpha val="50000"/>
              </a:srgbClr>
            </a:outerShdw>
          </a:effectLst>
        </p:spPr>
        <p:txBody>
          <a:bodyPr/>
          <a:lstStyle/>
          <a:p>
            <a:pPr algn="ctr"/>
            <a:r>
              <a:rPr lang="ru-RU" sz="3200" b="1" dirty="0">
                <a:solidFill>
                  <a:srgbClr val="002060"/>
                </a:solidFill>
              </a:rPr>
              <a:t>Перед первым погружением на Каспии</a:t>
            </a:r>
          </a:p>
        </p:txBody>
      </p:sp>
      <p:pic>
        <p:nvPicPr>
          <p:cNvPr id="132101" name="Picture 5" descr="13"/>
          <p:cNvPicPr>
            <a:picLocks noGrp="1" noChangeAspect="1" noChangeArrowheads="1"/>
          </p:cNvPicPr>
          <p:nvPr>
            <p:ph type="body" idx="1"/>
          </p:nvPr>
        </p:nvPicPr>
        <p:blipFill>
          <a:blip r:embed="rId2"/>
          <a:srcRect l="10728" t="11589" r="2937"/>
          <a:stretch>
            <a:fillRect/>
          </a:stretch>
        </p:blipFill>
        <p:spPr>
          <a:xfrm>
            <a:off x="684213" y="1052513"/>
            <a:ext cx="3244850" cy="5113337"/>
          </a:xfrm>
          <a:noFill/>
          <a:ln/>
          <a:effectLst>
            <a:outerShdw dist="107763" dir="2700000" algn="ctr" rotWithShape="0">
              <a:srgbClr val="00FFFF">
                <a:alpha val="50000"/>
              </a:srgbClr>
            </a:outerShdw>
          </a:effectLst>
        </p:spPr>
      </p:pic>
      <p:pic>
        <p:nvPicPr>
          <p:cNvPr id="132102" name="Picture 6" descr="15"/>
          <p:cNvPicPr>
            <a:picLocks noChangeAspect="1" noChangeArrowheads="1"/>
          </p:cNvPicPr>
          <p:nvPr/>
        </p:nvPicPr>
        <p:blipFill>
          <a:blip r:embed="rId3"/>
          <a:srcRect t="11821"/>
          <a:stretch>
            <a:fillRect/>
          </a:stretch>
        </p:blipFill>
        <p:spPr bwMode="auto">
          <a:xfrm>
            <a:off x="4643438" y="1125538"/>
            <a:ext cx="3946525" cy="4967287"/>
          </a:xfrm>
          <a:prstGeom prst="rect">
            <a:avLst/>
          </a:prstGeom>
          <a:noFill/>
          <a:ln w="9525">
            <a:noFill/>
            <a:miter lim="800000"/>
            <a:headEnd/>
            <a:tailEnd/>
          </a:ln>
          <a:effectLst>
            <a:outerShdw dist="107763" dir="2700000" algn="ctr" rotWithShape="0">
              <a:srgbClr val="00FFFF">
                <a:alpha val="50000"/>
              </a:srgbClr>
            </a:outerShdw>
          </a:effectLst>
        </p:spPr>
      </p:pic>
    </p:spTree>
  </p:cSld>
  <p:clrMapOvr>
    <a:masterClrMapping/>
  </p:clrMapOvr>
  <p:transition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292100"/>
            <a:ext cx="8229600" cy="831850"/>
          </a:xfrm>
          <a:effectLst>
            <a:outerShdw dist="35921" dir="2700000" algn="ctr" rotWithShape="0">
              <a:srgbClr val="00FFFF"/>
            </a:outerShdw>
          </a:effectLst>
        </p:spPr>
        <p:txBody>
          <a:bodyPr/>
          <a:lstStyle/>
          <a:p>
            <a:pPr algn="ctr"/>
            <a:r>
              <a:rPr lang="ru-RU" b="1">
                <a:solidFill>
                  <a:schemeClr val="hlink"/>
                </a:solidFill>
              </a:rPr>
              <a:t>В минуты отдыха</a:t>
            </a:r>
          </a:p>
        </p:txBody>
      </p:sp>
      <p:pic>
        <p:nvPicPr>
          <p:cNvPr id="240643" name="Picture 3"/>
          <p:cNvPicPr>
            <a:picLocks noGrp="1" noChangeAspect="1" noChangeArrowheads="1"/>
          </p:cNvPicPr>
          <p:nvPr>
            <p:ph type="body" idx="1"/>
          </p:nvPr>
        </p:nvPicPr>
        <p:blipFill>
          <a:blip r:embed="rId2"/>
          <a:srcRect/>
          <a:stretch>
            <a:fillRect/>
          </a:stretch>
        </p:blipFill>
        <p:spPr>
          <a:xfrm>
            <a:off x="457200" y="1196975"/>
            <a:ext cx="8229600" cy="5400675"/>
          </a:xfrm>
          <a:ln>
            <a:solidFill>
              <a:srgbClr val="002060"/>
            </a:solidFill>
          </a:ln>
          <a:effectLst>
            <a:outerShdw dist="107763" dir="2700000" algn="ctr" rotWithShape="0">
              <a:schemeClr val="accent1">
                <a:alpha val="50000"/>
              </a:schemeClr>
            </a:outerShdw>
          </a:effectLst>
        </p:spPr>
      </p:pic>
    </p:spTree>
  </p:cSld>
  <p:clrMapOvr>
    <a:masterClrMapping/>
  </p:clrMapOvr>
  <p:transition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4" name="Picture 4" descr="Сч до 99г"/>
          <p:cNvPicPr>
            <a:picLocks noGrp="1" noChangeAspect="1" noChangeArrowheads="1"/>
          </p:cNvPicPr>
          <p:nvPr>
            <p:ph/>
          </p:nvPr>
        </p:nvPicPr>
        <p:blipFill>
          <a:blip r:embed="rId3"/>
          <a:srcRect/>
          <a:stretch>
            <a:fillRect/>
          </a:stretch>
        </p:blipFill>
        <p:spPr>
          <a:xfrm>
            <a:off x="142844" y="928670"/>
            <a:ext cx="6800870" cy="5334016"/>
          </a:xfrm>
          <a:noFill/>
          <a:ln w="38100">
            <a:solidFill>
              <a:schemeClr val="tx2">
                <a:lumMod val="60000"/>
                <a:lumOff val="40000"/>
              </a:schemeClr>
            </a:solidFill>
          </a:ln>
        </p:spPr>
      </p:pic>
      <p:sp>
        <p:nvSpPr>
          <p:cNvPr id="3" name="AutoShape 15"/>
          <p:cNvSpPr>
            <a:spLocks noChangeArrowheads="1"/>
          </p:cNvSpPr>
          <p:nvPr/>
        </p:nvSpPr>
        <p:spPr bwMode="auto">
          <a:xfrm>
            <a:off x="533400" y="116632"/>
            <a:ext cx="8153400" cy="642918"/>
          </a:xfrm>
          <a:prstGeom prst="horizontalScroll">
            <a:avLst>
              <a:gd name="adj" fmla="val 12500"/>
            </a:avLst>
          </a:prstGeom>
          <a:solidFill>
            <a:schemeClr val="accent1">
              <a:lumMod val="20000"/>
              <a:lumOff val="80000"/>
            </a:schemeClr>
          </a:solidFill>
          <a:ln w="9525">
            <a:solidFill>
              <a:schemeClr val="tx1"/>
            </a:solidFill>
            <a:round/>
            <a:headEnd/>
            <a:tailEnd/>
          </a:ln>
          <a:effectLst/>
        </p:spPr>
        <p:txBody>
          <a:bodyPr wrap="none" anchor="ctr"/>
          <a:lstStyle/>
          <a:p>
            <a:pPr algn="ctr"/>
            <a:r>
              <a:rPr lang="ru-RU" sz="2400" b="1" dirty="0" smtClean="0">
                <a:solidFill>
                  <a:schemeClr val="tx2"/>
                </a:solidFill>
                <a:effectLst>
                  <a:outerShdw blurRad="38100" dist="38100" dir="2700000" algn="tl">
                    <a:srgbClr val="000000"/>
                  </a:outerShdw>
                </a:effectLst>
                <a:latin typeface="AG_Cooper" pitchFamily="34" charset="0"/>
              </a:rPr>
              <a:t>МЕЖДУНАРОДНАЯ ЭКСПЕДИЦИЯ «ХЕЛМЛОСА РУС»</a:t>
            </a:r>
            <a:endParaRPr lang="ru-RU" sz="2400" b="1" dirty="0">
              <a:solidFill>
                <a:schemeClr val="tx2"/>
              </a:solidFill>
              <a:effectLst>
                <a:outerShdw blurRad="38100" dist="38100" dir="2700000" algn="tl">
                  <a:srgbClr val="000000"/>
                </a:outerShdw>
              </a:effectLst>
              <a:latin typeface="AG_Cooper" pitchFamily="34" charset="0"/>
            </a:endParaRPr>
          </a:p>
        </p:txBody>
      </p:sp>
      <p:sp>
        <p:nvSpPr>
          <p:cNvPr id="4" name="TextBox 3"/>
          <p:cNvSpPr txBox="1"/>
          <p:nvPr/>
        </p:nvSpPr>
        <p:spPr>
          <a:xfrm>
            <a:off x="7000893" y="928670"/>
            <a:ext cx="2143107" cy="5632311"/>
          </a:xfrm>
          <a:prstGeom prst="rect">
            <a:avLst/>
          </a:prstGeom>
          <a:noFill/>
        </p:spPr>
        <p:txBody>
          <a:bodyPr wrap="square" rtlCol="0">
            <a:spAutoFit/>
          </a:bodyPr>
          <a:lstStyle/>
          <a:p>
            <a:r>
              <a:rPr lang="ru-RU" sz="1200" b="1" dirty="0" smtClean="0">
                <a:cs typeface="Times New Roman" pitchFamily="18" charset="0"/>
              </a:rPr>
              <a:t>Зимой 1995-96г в Финляндии была  </a:t>
            </a:r>
          </a:p>
          <a:p>
            <a:r>
              <a:rPr lang="ru-RU" sz="1200" b="1" dirty="0" smtClean="0">
                <a:cs typeface="Times New Roman" pitchFamily="18" charset="0"/>
              </a:rPr>
              <a:t>построена копия </a:t>
            </a:r>
            <a:r>
              <a:rPr lang="ru-RU" sz="1200" b="1" dirty="0" err="1" smtClean="0">
                <a:cs typeface="Times New Roman" pitchFamily="18" charset="0"/>
              </a:rPr>
              <a:t>дракара</a:t>
            </a:r>
            <a:r>
              <a:rPr lang="ru-RU" sz="1200" b="1" dirty="0" smtClean="0">
                <a:cs typeface="Times New Roman" pitchFamily="18" charset="0"/>
              </a:rPr>
              <a:t>. </a:t>
            </a:r>
          </a:p>
          <a:p>
            <a:r>
              <a:rPr lang="ru-RU" sz="1200" b="1" dirty="0" smtClean="0">
                <a:cs typeface="Times New Roman" pitchFamily="18" charset="0"/>
              </a:rPr>
              <a:t>Это судно было освящено </a:t>
            </a:r>
          </a:p>
          <a:p>
            <a:r>
              <a:rPr lang="ru-RU" sz="1200" b="1" dirty="0" smtClean="0">
                <a:cs typeface="Times New Roman" pitchFamily="18" charset="0"/>
              </a:rPr>
              <a:t>именем "</a:t>
            </a:r>
            <a:r>
              <a:rPr lang="ru-RU" sz="1200" b="1" dirty="0" err="1" smtClean="0">
                <a:cs typeface="Times New Roman" pitchFamily="18" charset="0"/>
              </a:rPr>
              <a:t>Хеимлоса</a:t>
            </a:r>
            <a:r>
              <a:rPr lang="ru-RU" sz="1200" b="1" dirty="0" smtClean="0">
                <a:cs typeface="Times New Roman" pitchFamily="18" charset="0"/>
              </a:rPr>
              <a:t> Рус»</a:t>
            </a:r>
          </a:p>
          <a:p>
            <a:r>
              <a:rPr lang="ru-RU" sz="1200" b="1" dirty="0" smtClean="0">
                <a:cs typeface="Times New Roman" pitchFamily="18" charset="0"/>
              </a:rPr>
              <a:t> и спущено на воду летом</a:t>
            </a:r>
          </a:p>
          <a:p>
            <a:r>
              <a:rPr lang="ru-RU" sz="1200" b="1" dirty="0" smtClean="0">
                <a:cs typeface="Times New Roman" pitchFamily="18" charset="0"/>
              </a:rPr>
              <a:t> 1996г, после чего команда </a:t>
            </a:r>
          </a:p>
          <a:p>
            <a:r>
              <a:rPr lang="ru-RU" sz="1200" b="1" dirty="0" smtClean="0">
                <a:cs typeface="Times New Roman" pitchFamily="18" charset="0"/>
              </a:rPr>
              <a:t>судна совершила плавание </a:t>
            </a:r>
          </a:p>
          <a:p>
            <a:r>
              <a:rPr lang="ru-RU" sz="1200" b="1" dirty="0" smtClean="0">
                <a:cs typeface="Times New Roman" pitchFamily="18" charset="0"/>
              </a:rPr>
              <a:t>под парусами вокруг  </a:t>
            </a:r>
          </a:p>
          <a:p>
            <a:r>
              <a:rPr lang="ru-RU" sz="1200" b="1" dirty="0" smtClean="0">
                <a:cs typeface="Times New Roman" pitchFamily="18" charset="0"/>
              </a:rPr>
              <a:t>Европы, вдоль берегов </a:t>
            </a:r>
          </a:p>
          <a:p>
            <a:r>
              <a:rPr lang="ru-RU" sz="1200" b="1" dirty="0" smtClean="0">
                <a:cs typeface="Times New Roman" pitchFamily="18" charset="0"/>
              </a:rPr>
              <a:t>Финляндии, Швеции, </a:t>
            </a:r>
          </a:p>
          <a:p>
            <a:r>
              <a:rPr lang="ru-RU" sz="1200" b="1" dirty="0" smtClean="0">
                <a:cs typeface="Times New Roman" pitchFamily="18" charset="0"/>
              </a:rPr>
              <a:t>Германии, Англии, </a:t>
            </a:r>
          </a:p>
          <a:p>
            <a:r>
              <a:rPr lang="ru-RU" sz="1200" b="1" dirty="0" smtClean="0">
                <a:cs typeface="Times New Roman" pitchFamily="18" charset="0"/>
              </a:rPr>
              <a:t>Франции. Летом 1998г. </a:t>
            </a:r>
          </a:p>
          <a:p>
            <a:r>
              <a:rPr lang="ru-RU" sz="1200" b="1" dirty="0" smtClean="0">
                <a:cs typeface="Times New Roman" pitchFamily="18" charset="0"/>
              </a:rPr>
              <a:t>они продолжили поход </a:t>
            </a:r>
          </a:p>
          <a:p>
            <a:r>
              <a:rPr lang="ru-RU" sz="1200" b="1" dirty="0" smtClean="0">
                <a:cs typeface="Times New Roman" pitchFamily="18" charset="0"/>
              </a:rPr>
              <a:t>и отправились "завоевывать" </a:t>
            </a:r>
          </a:p>
          <a:p>
            <a:r>
              <a:rPr lang="ru-RU" sz="1200" b="1" dirty="0" smtClean="0">
                <a:cs typeface="Times New Roman" pitchFamily="18" charset="0"/>
              </a:rPr>
              <a:t>Средиземное море (Италия, </a:t>
            </a:r>
          </a:p>
          <a:p>
            <a:r>
              <a:rPr lang="ru-RU" sz="1200" b="1" dirty="0" smtClean="0">
                <a:cs typeface="Times New Roman" pitchFamily="18" charset="0"/>
              </a:rPr>
              <a:t>Греция, Турция). Этот поход </a:t>
            </a:r>
          </a:p>
          <a:p>
            <a:r>
              <a:rPr lang="ru-RU" sz="1200" b="1" dirty="0" smtClean="0">
                <a:cs typeface="Times New Roman" pitchFamily="18" charset="0"/>
              </a:rPr>
              <a:t>был продолжен в 1999г. «</a:t>
            </a:r>
          </a:p>
          <a:p>
            <a:r>
              <a:rPr lang="ru-RU" sz="1200" b="1" dirty="0" err="1" smtClean="0">
                <a:cs typeface="Times New Roman" pitchFamily="18" charset="0"/>
              </a:rPr>
              <a:t>Хеимлоса</a:t>
            </a:r>
            <a:r>
              <a:rPr lang="ru-RU" sz="1200" b="1" dirty="0" smtClean="0">
                <a:cs typeface="Times New Roman" pitchFamily="18" charset="0"/>
              </a:rPr>
              <a:t> Рус" пересекла </a:t>
            </a:r>
          </a:p>
          <a:p>
            <a:r>
              <a:rPr lang="ru-RU" sz="1200" b="1" dirty="0" smtClean="0">
                <a:cs typeface="Times New Roman" pitchFamily="18" charset="0"/>
              </a:rPr>
              <a:t>Черное и Азовское моря и </a:t>
            </a:r>
          </a:p>
          <a:p>
            <a:r>
              <a:rPr lang="ru-RU" sz="1200" b="1" dirty="0" smtClean="0">
                <a:cs typeface="Times New Roman" pitchFamily="18" charset="0"/>
              </a:rPr>
              <a:t>осталась на зимовку </a:t>
            </a:r>
          </a:p>
          <a:p>
            <a:r>
              <a:rPr lang="ru-RU" sz="1200" b="1" dirty="0" smtClean="0">
                <a:cs typeface="Times New Roman" pitchFamily="18" charset="0"/>
              </a:rPr>
              <a:t>в Ростове на Дону</a:t>
            </a:r>
            <a:r>
              <a:rPr lang="ru-RU" sz="1200" dirty="0" smtClean="0"/>
              <a:t> </a:t>
            </a:r>
          </a:p>
          <a:p>
            <a:pPr algn="just"/>
            <a:r>
              <a:rPr lang="ru-RU" sz="1200" b="1" dirty="0" smtClean="0">
                <a:cs typeface="Times New Roman" pitchFamily="18" charset="0"/>
              </a:rPr>
              <a:t>Плавание носило</a:t>
            </a:r>
          </a:p>
          <a:p>
            <a:pPr algn="just"/>
            <a:r>
              <a:rPr lang="ru-RU" sz="1200" b="1" dirty="0" smtClean="0">
                <a:cs typeface="Times New Roman" pitchFamily="18" charset="0"/>
              </a:rPr>
              <a:t>интернациональный, </a:t>
            </a:r>
          </a:p>
          <a:p>
            <a:pPr algn="just"/>
            <a:r>
              <a:rPr lang="ru-RU" sz="1200" b="1" dirty="0" err="1" smtClean="0">
                <a:cs typeface="Times New Roman" pitchFamily="18" charset="0"/>
              </a:rPr>
              <a:t>многокультурный</a:t>
            </a:r>
            <a:r>
              <a:rPr lang="ru-RU" sz="1200" b="1" dirty="0" smtClean="0">
                <a:cs typeface="Times New Roman" pitchFamily="18" charset="0"/>
              </a:rPr>
              <a:t> характер. </a:t>
            </a:r>
          </a:p>
          <a:p>
            <a:pPr algn="just"/>
            <a:r>
              <a:rPr lang="ru-RU" sz="1200" b="1" dirty="0" smtClean="0">
                <a:cs typeface="Times New Roman" pitchFamily="18" charset="0"/>
              </a:rPr>
              <a:t>Оно осуществлялось на </a:t>
            </a:r>
          </a:p>
          <a:p>
            <a:pPr algn="just"/>
            <a:r>
              <a:rPr lang="ru-RU" sz="1200" b="1" dirty="0" smtClean="0">
                <a:cs typeface="Times New Roman" pitchFamily="18" charset="0"/>
              </a:rPr>
              <a:t>добровольной основе, </a:t>
            </a:r>
          </a:p>
          <a:p>
            <a:pPr algn="just"/>
            <a:r>
              <a:rPr lang="ru-RU" sz="1200" b="1" dirty="0" smtClean="0">
                <a:cs typeface="Times New Roman" pitchFamily="18" charset="0"/>
              </a:rPr>
              <a:t>без какой-либо </a:t>
            </a:r>
          </a:p>
          <a:p>
            <a:pPr algn="just"/>
            <a:r>
              <a:rPr lang="ru-RU" sz="1200" b="1" dirty="0" smtClean="0">
                <a:cs typeface="Times New Roman" pitchFamily="18" charset="0"/>
              </a:rPr>
              <a:t>государственной  поддержки</a:t>
            </a:r>
            <a:r>
              <a:rPr lang="ru-RU" b="1" dirty="0" smtClean="0">
                <a:cs typeface="Times New Roman" pitchFamily="18" charset="0"/>
              </a:rPr>
              <a:t>.</a:t>
            </a:r>
            <a:endParaRPr lang="ru-RU" dirty="0"/>
          </a:p>
        </p:txBody>
      </p:sp>
      <p:sp>
        <p:nvSpPr>
          <p:cNvPr id="2" name="TextBox 1"/>
          <p:cNvSpPr txBox="1"/>
          <p:nvPr/>
        </p:nvSpPr>
        <p:spPr>
          <a:xfrm>
            <a:off x="5580113" y="3258170"/>
            <a:ext cx="1420780" cy="584775"/>
          </a:xfrm>
          <a:prstGeom prst="rect">
            <a:avLst/>
          </a:prstGeom>
          <a:noFill/>
        </p:spPr>
        <p:txBody>
          <a:bodyPr wrap="square" rtlCol="0">
            <a:spAutoFit/>
          </a:bodyPr>
          <a:lstStyle/>
          <a:p>
            <a:r>
              <a:rPr lang="ru-RU" sz="3200" b="1" dirty="0" smtClean="0">
                <a:solidFill>
                  <a:srgbClr val="C00000"/>
                </a:solidFill>
                <a:latin typeface="Arial Black" panose="020B0A04020102020204" pitchFamily="34" charset="0"/>
                <a:cs typeface="Aharoni" panose="02010803020104030203" pitchFamily="2" charset="-79"/>
              </a:rPr>
              <a:t>2000</a:t>
            </a:r>
            <a:endParaRPr lang="ru-RU" sz="3200" b="1" dirty="0">
              <a:solidFill>
                <a:srgbClr val="C00000"/>
              </a:solidFill>
              <a:latin typeface="Arial Black" panose="020B0A04020102020204" pitchFamily="34" charset="0"/>
              <a:cs typeface="Aharoni" panose="02010803020104030203"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533400"/>
          </a:xfrm>
          <a:effectLst>
            <a:outerShdw dist="35921" dir="2700000" algn="ctr" rotWithShape="0">
              <a:srgbClr val="00FFFF"/>
            </a:outerShdw>
          </a:effectLst>
        </p:spPr>
        <p:txBody>
          <a:bodyPr>
            <a:normAutofit fontScale="90000"/>
          </a:bodyPr>
          <a:lstStyle/>
          <a:p>
            <a:pPr algn="ctr"/>
            <a:r>
              <a:rPr lang="ru-RU" sz="3600" b="1" i="1" dirty="0"/>
              <a:t>Волгоград - Астрахань</a:t>
            </a:r>
          </a:p>
        </p:txBody>
      </p:sp>
      <p:pic>
        <p:nvPicPr>
          <p:cNvPr id="16388" name="Picture 4" descr="Схема Волгог-Аст"/>
          <p:cNvPicPr>
            <a:picLocks noGrp="1" noChangeAspect="1" noChangeArrowheads="1"/>
          </p:cNvPicPr>
          <p:nvPr>
            <p:ph idx="1"/>
          </p:nvPr>
        </p:nvPicPr>
        <p:blipFill>
          <a:blip r:embed="rId3">
            <a:lum bright="12000"/>
          </a:blip>
          <a:srcRect/>
          <a:stretch>
            <a:fillRect/>
          </a:stretch>
        </p:blipFill>
        <p:spPr>
          <a:xfrm>
            <a:off x="381000" y="838200"/>
            <a:ext cx="8382000" cy="5486400"/>
          </a:xfrm>
          <a:noFill/>
          <a:ln>
            <a:solidFill>
              <a:srgbClr val="002060"/>
            </a:solidFill>
          </a:ln>
        </p:spPr>
      </p:pic>
      <p:sp>
        <p:nvSpPr>
          <p:cNvPr id="16389" name="Rectangle 5"/>
          <p:cNvSpPr>
            <a:spLocks noChangeArrowheads="1"/>
          </p:cNvSpPr>
          <p:nvPr/>
        </p:nvSpPr>
        <p:spPr bwMode="auto">
          <a:xfrm>
            <a:off x="457200" y="1143000"/>
            <a:ext cx="7924800" cy="5448300"/>
          </a:xfrm>
          <a:prstGeom prst="rect">
            <a:avLst/>
          </a:prstGeom>
          <a:noFill/>
          <a:ln w="9525">
            <a:noFill/>
            <a:miter lim="800000"/>
            <a:headEnd/>
            <a:tailEnd/>
          </a:ln>
          <a:effectLst/>
        </p:spPr>
        <p:txBody>
          <a:bodyPr>
            <a:spAutoFit/>
          </a:bodyPr>
          <a:lstStyle/>
          <a:p>
            <a:r>
              <a:rPr lang="ru-RU" b="1">
                <a:cs typeface="Times New Roman" pitchFamily="18" charset="0"/>
              </a:rPr>
              <a:t>Несмотря на то, что мы шли по Волге вниз по течению, переход от Волгограда до Астрахани получился значительно сложнее, чем подъем вверх по Дону. Все время дул сильный встречный ветер. Скорость течения была не достаточной для управления судном, и мы были вынуждены идти на веслах. После полудня встречный ветер усиливался, и поддерживать необходимую скорость было чрезвычайно тяжело</a:t>
            </a:r>
            <a:endParaRPr lang="ru-RU" sz="2000" b="1">
              <a:cs typeface="Times New Roman" pitchFamily="18" charset="0"/>
            </a:endParaRPr>
          </a:p>
          <a:p>
            <a:pPr eaLnBrk="0" hangingPunct="0"/>
            <a:r>
              <a:rPr lang="ru-RU" b="1">
                <a:cs typeface="Times New Roman" pitchFamily="18" charset="0"/>
              </a:rPr>
              <a:t>Восторженно встретила участников экспедиции и Астрахань. Мы прошли почти 1000 км с того момента, как покинули Ростов. В Астрахани по настоящему можно ощутить, что такое жара - температура воздуха достигала 42 градусов в тени.</a:t>
            </a:r>
            <a:endParaRPr lang="ru-RU" sz="2000" b="1">
              <a:cs typeface="Times New Roman" pitchFamily="18" charset="0"/>
            </a:endParaRPr>
          </a:p>
          <a:p>
            <a:pPr eaLnBrk="0" hangingPunct="0"/>
            <a:endParaRPr lang="ru-RU" sz="4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0-#ppt_w/2"/>
                                          </p:val>
                                        </p:tav>
                                        <p:tav tm="100000">
                                          <p:val>
                                            <p:strVal val="#ppt_x"/>
                                          </p:val>
                                        </p:tav>
                                      </p:tavLst>
                                    </p:anim>
                                    <p:anim calcmode="lin" valueType="num">
                                      <p:cBhvr additive="base">
                                        <p:cTn id="8" dur="500" fill="hold"/>
                                        <p:tgtEl>
                                          <p:spTgt spid="163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304800"/>
            <a:ext cx="8610600" cy="1905000"/>
          </a:xfrm>
        </p:spPr>
        <p:txBody>
          <a:bodyPr>
            <a:normAutofit fontScale="90000"/>
          </a:bodyPr>
          <a:lstStyle/>
          <a:p>
            <a:pPr algn="ct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Финская команда на судне </a:t>
            </a:r>
            <a:r>
              <a:rPr lang="ru-RU" sz="2200" b="1" dirty="0" err="1" smtClean="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прибыЛА</a:t>
            </a:r>
            <a:r>
              <a:rPr lang="ru-RU" sz="2200" b="1" dirty="0" smtClean="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 </a:t>
            </a: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в Астрахань во второй половине июля 2000г</a:t>
            </a:r>
            <a:r>
              <a:rPr lang="ru-RU" sz="2200" b="1" dirty="0" smtClean="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 </a:t>
            </a: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В Астрахани произошло знакомство со многими учеными и исследователями, одним из которы</a:t>
            </a:r>
            <a:r>
              <a:rPr lang="ru-RU" sz="2200" b="1" dirty="0">
                <a:effectLst>
                  <a:outerShdw blurRad="38100" dist="38100" dir="2700000" algn="tl">
                    <a:srgbClr val="000000">
                      <a:alpha val="43137"/>
                    </a:srgbClr>
                  </a:outerShdw>
                  <a:reflection blurRad="12700" stA="48000" endA="300" endPos="55000" dir="5400000" sy="-90000" algn="bl" rotWithShape="0"/>
                </a:effectLst>
              </a:rPr>
              <a:t>х</a:t>
            </a: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 был специалист по Каспию, </a:t>
            </a:r>
            <a:r>
              <a:rPr lang="ru-RU" sz="2200" b="1" dirty="0" smtClean="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ПРЕДСЕДАТЕЛЬ АСТРАХАНСКОГО ОТДЕЛЕНИЯ РГО, доктор </a:t>
            </a: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географических наук </a:t>
            </a:r>
            <a:r>
              <a:rPr lang="ru-RU" sz="2200" b="1" dirty="0" err="1">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Бухарицин</a:t>
            </a:r>
            <a:r>
              <a:rPr lang="ru-RU" sz="2200" b="1" dirty="0">
                <a:effectLst>
                  <a:outerShdw blurRad="38100" dist="38100" dir="2700000" algn="tl">
                    <a:srgbClr val="000000">
                      <a:alpha val="43137"/>
                    </a:srgbClr>
                  </a:outerShdw>
                  <a:reflection blurRad="12700" stA="48000" endA="300" endPos="55000" dir="5400000" sy="-90000" algn="bl" rotWithShape="0"/>
                </a:effectLst>
                <a:cs typeface="Times New Roman" pitchFamily="18" charset="0"/>
              </a:rPr>
              <a:t> П. И.</a:t>
            </a:r>
            <a:r>
              <a:rPr lang="ru-RU" sz="2400" dirty="0">
                <a:cs typeface="Times New Roman" pitchFamily="18" charset="0"/>
              </a:rPr>
              <a:t/>
            </a:r>
            <a:br>
              <a:rPr lang="ru-RU" sz="2400" dirty="0">
                <a:cs typeface="Times New Roman" pitchFamily="18" charset="0"/>
              </a:rPr>
            </a:br>
            <a:endParaRPr lang="ru-RU" sz="2400" dirty="0">
              <a:cs typeface="Times New Roman" pitchFamily="18" charset="0"/>
            </a:endParaRPr>
          </a:p>
        </p:txBody>
      </p:sp>
      <p:pic>
        <p:nvPicPr>
          <p:cNvPr id="17411" name="Picture 3"/>
          <p:cNvPicPr>
            <a:picLocks noGrp="1" noChangeAspect="1" noChangeArrowheads="1"/>
          </p:cNvPicPr>
          <p:nvPr>
            <p:ph idx="1"/>
          </p:nvPr>
        </p:nvPicPr>
        <p:blipFill>
          <a:blip r:embed="rId2" cstate="print"/>
          <a:srcRect/>
          <a:stretch>
            <a:fillRect/>
          </a:stretch>
        </p:blipFill>
        <p:spPr>
          <a:xfrm>
            <a:off x="1143000" y="2133600"/>
            <a:ext cx="6705600" cy="4343400"/>
          </a:xfrm>
          <a:ln>
            <a:solidFill>
              <a:srgbClr val="002060"/>
            </a:solid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6"/>
            <a:ext cx="9139766" cy="685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899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E:\Ф О Т О Г Р А Ф И И и ВИДЕО\Фото Бухарицина П.И. Экспедиция Эковолна в Астрахани-\Буклет Солнечной рекаты-2018.bm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6101" y="-26818"/>
            <a:ext cx="9709910" cy="705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81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6" y="0"/>
            <a:ext cx="90243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28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466728" cy="2794322"/>
          </a:xfrm>
        </p:spPr>
        <p:txBody>
          <a:bodyPr>
            <a:normAutofit/>
          </a:bodyPr>
          <a:lstStyle/>
          <a:p>
            <a:r>
              <a:rPr lang="ru-RU" sz="1800" b="1" dirty="0">
                <a:solidFill>
                  <a:srgbClr val="002060"/>
                </a:solidFill>
              </a:rPr>
              <a:t>2018г. </a:t>
            </a:r>
            <a:r>
              <a:rPr lang="ru-RU" sz="1800" b="1" dirty="0" smtClean="0">
                <a:solidFill>
                  <a:srgbClr val="002060"/>
                </a:solidFill>
              </a:rPr>
              <a:t>АСТРАХАНСКОЕ </a:t>
            </a:r>
            <a:r>
              <a:rPr lang="ru-RU" sz="1800" b="1" dirty="0" err="1" smtClean="0">
                <a:solidFill>
                  <a:srgbClr val="002060"/>
                </a:solidFill>
              </a:rPr>
              <a:t>ОтделениЕ</a:t>
            </a:r>
            <a:r>
              <a:rPr lang="ru-RU" sz="1800" b="1" dirty="0" smtClean="0">
                <a:solidFill>
                  <a:srgbClr val="002060"/>
                </a:solidFill>
              </a:rPr>
              <a:t> </a:t>
            </a:r>
            <a:r>
              <a:rPr lang="ru-RU" sz="1800" b="1" dirty="0">
                <a:solidFill>
                  <a:srgbClr val="002060"/>
                </a:solidFill>
              </a:rPr>
              <a:t>РГО </a:t>
            </a:r>
            <a:r>
              <a:rPr lang="ru-RU" sz="1800" b="1" dirty="0" smtClean="0">
                <a:solidFill>
                  <a:srgbClr val="002060"/>
                </a:solidFill>
              </a:rPr>
              <a:t>ПРИНЯЛО Участие в экспедиции </a:t>
            </a:r>
            <a:r>
              <a:rPr lang="ru-RU" sz="1800" b="1" dirty="0">
                <a:solidFill>
                  <a:srgbClr val="002060"/>
                </a:solidFill>
              </a:rPr>
              <a:t>«</a:t>
            </a:r>
            <a:r>
              <a:rPr lang="ru-RU" sz="1800" b="1" dirty="0" err="1">
                <a:solidFill>
                  <a:srgbClr val="002060"/>
                </a:solidFill>
              </a:rPr>
              <a:t>Эковолна</a:t>
            </a:r>
            <a:r>
              <a:rPr lang="ru-RU" sz="1800" b="1" dirty="0">
                <a:solidFill>
                  <a:srgbClr val="002060"/>
                </a:solidFill>
              </a:rPr>
              <a:t>»  - судне на солнечной энергии  по маршруту: </a:t>
            </a:r>
            <a:r>
              <a:rPr lang="ru-RU" sz="1800" b="1" dirty="0" smtClean="0">
                <a:solidFill>
                  <a:srgbClr val="002060"/>
                </a:solidFill>
              </a:rPr>
              <a:t> Астрахань – Каспийское  море – Астрахань.</a:t>
            </a:r>
            <a:endParaRPr lang="ru-RU" sz="1800" b="1" dirty="0">
              <a:solidFill>
                <a:srgbClr val="002060"/>
              </a:solidFill>
            </a:endParaRPr>
          </a:p>
        </p:txBody>
      </p:sp>
      <p:pic>
        <p:nvPicPr>
          <p:cNvPr id="3074" name="Picture 2" descr="E:\Ф О Т О Г Р А Ф И И и ВИДЕО\ЭКОВОЛНА.Астрахань-Каспийское море-Астрахань. 09-12.2018г.DCIM\100D5000\DSC_0106.JP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95936" y="13601"/>
            <a:ext cx="5165296" cy="34306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Ф О Т О Г Р А Ф И И и ВИДЕО\ЭКОВОЛНА.Астрахань-Каспийское море-Астрахань. 09-12.2018г.DCIM\100D5000\DSC_015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9512" y="3477842"/>
            <a:ext cx="4896544" cy="32520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Программа с втографами участников рейса  катамарана Эковолна по маршруту Астрахань-Северный Каспий-Астрахань.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2941921"/>
            <a:ext cx="2858162"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424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V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1" name="Text Box 3"/>
          <p:cNvSpPr txBox="1">
            <a:spLocks noChangeArrowheads="1"/>
          </p:cNvSpPr>
          <p:nvPr/>
        </p:nvSpPr>
        <p:spPr bwMode="auto">
          <a:xfrm>
            <a:off x="0" y="476250"/>
            <a:ext cx="91440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ru-RU" altLang="ru-RU" sz="2400" b="1">
                <a:solidFill>
                  <a:srgbClr val="2802CA"/>
                </a:solidFill>
                <a:latin typeface="Times New Roman" pitchFamily="18" charset="0"/>
              </a:rPr>
              <a:t>ПОДГОТОВКА К ПРОИЗВОДСТВУ СУДОВЫХ ГИДРОМЕТЕОРОЛОГИЧЕСКИХ НАБЛЮДЕНИЙ</a:t>
            </a:r>
          </a:p>
        </p:txBody>
      </p:sp>
      <p:sp>
        <p:nvSpPr>
          <p:cNvPr id="2052" name="Rectangle 4"/>
          <p:cNvSpPr>
            <a:spLocks noGrp="1" noChangeArrowheads="1"/>
          </p:cNvSpPr>
          <p:nvPr>
            <p:ph type="title" idx="4294967295"/>
          </p:nvPr>
        </p:nvSpPr>
        <p:spPr>
          <a:xfrm>
            <a:off x="457200" y="692150"/>
            <a:ext cx="8229600" cy="984250"/>
          </a:xfrm>
        </p:spPr>
        <p:txBody>
          <a:bodyPr/>
          <a:lstStyle/>
          <a:p>
            <a:r>
              <a:rPr lang="ru-RU" altLang="ru-RU"/>
              <a:t> </a:t>
            </a:r>
          </a:p>
        </p:txBody>
      </p:sp>
    </p:spTree>
    <p:extLst>
      <p:ext uri="{BB962C8B-B14F-4D97-AF65-F5344CB8AC3E}">
        <p14:creationId xmlns:p14="http://schemas.microsoft.com/office/powerpoint/2010/main" val="9977354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strVal val="#ppt_w+.3"/>
                                          </p:val>
                                        </p:tav>
                                        <p:tav tm="100000">
                                          <p:val>
                                            <p:strVal val="#ppt_w"/>
                                          </p:val>
                                        </p:tav>
                                      </p:tavLst>
                                    </p:anim>
                                    <p:anim calcmode="lin" valueType="num">
                                      <p:cBhvr>
                                        <p:cTn id="8" dur="1000" fill="hold"/>
                                        <p:tgtEl>
                                          <p:spTgt spid="2052"/>
                                        </p:tgtEl>
                                        <p:attrNameLst>
                                          <p:attrName>ppt_h</p:attrName>
                                        </p:attrNameLst>
                                      </p:cBhvr>
                                      <p:tavLst>
                                        <p:tav tm="0">
                                          <p:val>
                                            <p:strVal val="#ppt_h"/>
                                          </p:val>
                                        </p:tav>
                                        <p:tav tm="100000">
                                          <p:val>
                                            <p:strVal val="#ppt_h"/>
                                          </p:val>
                                        </p:tav>
                                      </p:tavLst>
                                    </p:anim>
                                    <p:animEffect transition="in" filter="fade">
                                      <p:cBhvr>
                                        <p:cTn id="9"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4338" name="Picture 2" descr="E:\Ф О Т О Г Р А Ф И И и ВИДЕО\ЭКОВОЛНА.Астрахань-Каспийское море-Астрахань. 09-12.2018г.DCIM\101NIKON\DSCN0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6632"/>
            <a:ext cx="4752528" cy="356479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E:\Ф О Т О Г Р А Ф И И и ВИДЕО\ЭКОВОЛНА.Астрахань-Каспийское море-Астрахань. 09-12.2018г.DCIM\102NIKON\DSCN021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16632"/>
            <a:ext cx="3686538" cy="27649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Ф О Т О Г Р А Ф И И и ВИДЕО\ЭКОВОЛНА.Астрахань-Каспийское море-Астрахань. 09-12.2018г.DCIM\102NIKON\DSCN02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739" y="3501008"/>
            <a:ext cx="4275810" cy="320722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E:\Ф О Т О Г Р А Ф И И и ВИДЕО\ЭКОВОЛНА.Астрахань-Каспийское море-Астрахань. 09-12.2018г.DCIM\102NIKON\DSCN02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3706138"/>
            <a:ext cx="3963493" cy="297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8027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229600" cy="1143000"/>
          </a:xfrm>
        </p:spPr>
        <p:txBody>
          <a:bodyPr/>
          <a:lstStyle/>
          <a:p>
            <a:endParaRPr lang="ru-RU" dirty="0"/>
          </a:p>
        </p:txBody>
      </p:sp>
      <p:pic>
        <p:nvPicPr>
          <p:cNvPr id="1026" name="Picture 2" descr="I:\Программа с втографами участников рейса  катамарана Эковолна по маршруту Астрахань-Северный Каспий-Астрахань.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84064" y="139873"/>
            <a:ext cx="4801197" cy="6606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Ф О Т О Г Р А Ф И И и ВИДЕО\ФОТО с МКС - Катамаран Эковолнна выходит на  Северный Каспий 07.10.2018\Эковолна выходит из затона. Фотография сделана космонавтами с МКС 07.11-2018г.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1" y="3045327"/>
            <a:ext cx="4138339" cy="37013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Ф О Т О Г Р А Ф И И и ВИДЕО\Фото Бухарицина П.И. Экспедиция Эковолна в Астрахани-\Бейджик ЭКОВОЛНА-2018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875" y="116632"/>
            <a:ext cx="1927830"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57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E:\Ф О Т О Г Р А Ф И И и ВИДЕО\ЭКОВОЛНА.Астрахань-Каспийское море-Астрахань. 09-12.2018г.DCIM\100D5000\DSC_0367.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627" r="21943" b="10461"/>
          <a:stretch/>
        </p:blipFill>
        <p:spPr bwMode="auto">
          <a:xfrm>
            <a:off x="114374" y="116632"/>
            <a:ext cx="891264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424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452877225"/>
              </p:ext>
            </p:extLst>
          </p:nvPr>
        </p:nvGraphicFramePr>
        <p:xfrm>
          <a:off x="77788" y="68263"/>
          <a:ext cx="8990012" cy="6721475"/>
        </p:xfrm>
        <a:graphic>
          <a:graphicData uri="http://schemas.openxmlformats.org/presentationml/2006/ole">
            <mc:AlternateContent xmlns:mc="http://schemas.openxmlformats.org/markup-compatibility/2006">
              <mc:Choice xmlns:v="urn:schemas-microsoft-com:vml" Requires="v">
                <p:oleObj spid="_x0000_s14348" name="Документ" r:id="rId3" imgW="8990154" imgH="6722183" progId="Word.Document.12">
                  <p:embed/>
                </p:oleObj>
              </mc:Choice>
              <mc:Fallback>
                <p:oleObj name="Документ" r:id="rId3" imgW="8990154" imgH="6722183" progId="Word.Document.12">
                  <p:embed/>
                  <p:pic>
                    <p:nvPicPr>
                      <p:cNvPr id="0" name=""/>
                      <p:cNvPicPr/>
                      <p:nvPr/>
                    </p:nvPicPr>
                    <p:blipFill>
                      <a:blip r:embed="rId4"/>
                      <a:stretch>
                        <a:fillRect/>
                      </a:stretch>
                    </p:blipFill>
                    <p:spPr>
                      <a:xfrm>
                        <a:off x="77788" y="68263"/>
                        <a:ext cx="8990012" cy="6721475"/>
                      </a:xfrm>
                      <a:prstGeom prst="rect">
                        <a:avLst/>
                      </a:prstGeom>
                    </p:spPr>
                  </p:pic>
                </p:oleObj>
              </mc:Fallback>
            </mc:AlternateContent>
          </a:graphicData>
        </a:graphic>
      </p:graphicFrame>
    </p:spTree>
    <p:extLst>
      <p:ext uri="{BB962C8B-B14F-4D97-AF65-F5344CB8AC3E}">
        <p14:creationId xmlns:p14="http://schemas.microsoft.com/office/powerpoint/2010/main" val="430555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1" y="260648"/>
            <a:ext cx="8784977" cy="288032"/>
          </a:xfrm>
        </p:spPr>
        <p:txBody>
          <a:bodyPr>
            <a:normAutofit fontScale="90000"/>
          </a:bodyPr>
          <a:lstStyle/>
          <a:p>
            <a:r>
              <a:rPr lang="ru-RU" sz="2000" b="1" dirty="0">
                <a:solidFill>
                  <a:srgbClr val="FF0000"/>
                </a:solidFill>
              </a:rPr>
              <a:t/>
            </a:r>
            <a:br>
              <a:rPr lang="ru-RU" sz="2000" b="1" dirty="0">
                <a:solidFill>
                  <a:srgbClr val="FF0000"/>
                </a:solidFill>
              </a:rPr>
            </a:br>
            <a:r>
              <a:rPr lang="ru-RU" sz="2200" b="1" dirty="0">
                <a:solidFill>
                  <a:srgbClr val="FF0000"/>
                </a:solidFill>
              </a:rPr>
              <a:t>ФЛАГ РУССКОГО ГЕОГРАФИЧЕСКОГО ОБЩЕСТВА НА КАСПИИ</a:t>
            </a:r>
            <a:r>
              <a:rPr lang="ru-RU" sz="2200" b="1" dirty="0" smtClean="0">
                <a:solidFill>
                  <a:srgbClr val="FF0000"/>
                </a:solidFill>
              </a:rPr>
              <a:t/>
            </a:r>
            <a:br>
              <a:rPr lang="ru-RU" sz="2200" b="1" dirty="0" smtClean="0">
                <a:solidFill>
                  <a:srgbClr val="FF0000"/>
                </a:solidFill>
              </a:rPr>
            </a:br>
            <a:r>
              <a:rPr lang="ru-RU" sz="2200" b="1" dirty="0">
                <a:solidFill>
                  <a:srgbClr val="FF0000"/>
                </a:solidFill>
              </a:rPr>
              <a:t/>
            </a:r>
            <a:br>
              <a:rPr lang="ru-RU" sz="2200" b="1" dirty="0">
                <a:solidFill>
                  <a:srgbClr val="FF0000"/>
                </a:solidFill>
              </a:rPr>
            </a:br>
            <a:endParaRPr lang="ru-RU" sz="2200" dirty="0"/>
          </a:p>
        </p:txBody>
      </p:sp>
      <p:sp>
        <p:nvSpPr>
          <p:cNvPr id="3" name="TextBox 2"/>
          <p:cNvSpPr txBox="1"/>
          <p:nvPr/>
        </p:nvSpPr>
        <p:spPr>
          <a:xfrm>
            <a:off x="170157" y="476672"/>
            <a:ext cx="8866339" cy="2031325"/>
          </a:xfrm>
          <a:prstGeom prst="rect">
            <a:avLst/>
          </a:prstGeom>
          <a:noFill/>
        </p:spPr>
        <p:txBody>
          <a:bodyPr wrap="square" rtlCol="0">
            <a:spAutoFit/>
          </a:bodyPr>
          <a:lstStyle/>
          <a:p>
            <a:pPr algn="just"/>
            <a:r>
              <a:rPr lang="ru-RU" b="1" dirty="0">
                <a:solidFill>
                  <a:srgbClr val="FF0000"/>
                </a:solidFill>
              </a:rPr>
              <a:t>В соответствии с планом мероприятий Астраханского регионального отделения </a:t>
            </a:r>
            <a:r>
              <a:rPr lang="ru-RU" b="1" dirty="0" smtClean="0">
                <a:solidFill>
                  <a:srgbClr val="FF0000"/>
                </a:solidFill>
              </a:rPr>
              <a:t>Всероссийской </a:t>
            </a:r>
            <a:r>
              <a:rPr lang="ru-RU" b="1" dirty="0">
                <a:solidFill>
                  <a:srgbClr val="FF0000"/>
                </a:solidFill>
              </a:rPr>
              <a:t>общественной организации </a:t>
            </a:r>
            <a:r>
              <a:rPr lang="ru-RU" b="1" dirty="0" smtClean="0">
                <a:solidFill>
                  <a:srgbClr val="FF0000"/>
                </a:solidFill>
              </a:rPr>
              <a:t>«Русское </a:t>
            </a:r>
            <a:r>
              <a:rPr lang="ru-RU" b="1" dirty="0">
                <a:solidFill>
                  <a:srgbClr val="FF0000"/>
                </a:solidFill>
              </a:rPr>
              <a:t>географическое общество» на 2019 год, совместно с Каспийской </a:t>
            </a:r>
            <a:r>
              <a:rPr lang="ru-RU" b="1" dirty="0" smtClean="0">
                <a:solidFill>
                  <a:srgbClr val="FF0000"/>
                </a:solidFill>
              </a:rPr>
              <a:t>флотилией, Институтом водных проблем РАН </a:t>
            </a:r>
            <a:r>
              <a:rPr lang="ru-RU" b="1" dirty="0">
                <a:solidFill>
                  <a:srgbClr val="FF0000"/>
                </a:solidFill>
              </a:rPr>
              <a:t>и Институтом океанологии РАН имени П.П. </a:t>
            </a:r>
            <a:r>
              <a:rPr lang="ru-RU" b="1" dirty="0" err="1">
                <a:solidFill>
                  <a:srgbClr val="FF0000"/>
                </a:solidFill>
              </a:rPr>
              <a:t>Ширшова</a:t>
            </a:r>
            <a:r>
              <a:rPr lang="ru-RU" b="1" dirty="0">
                <a:solidFill>
                  <a:srgbClr val="FF0000"/>
                </a:solidFill>
              </a:rPr>
              <a:t>, в августе 2019 года состоялась первая рекогносцировочная экспедиция на Каспий с целью изучения древних береговых линий Каспийского моря, в том числе и с помощью подводных </a:t>
            </a:r>
            <a:r>
              <a:rPr lang="ru-RU" b="1" dirty="0" smtClean="0">
                <a:solidFill>
                  <a:srgbClr val="FF0000"/>
                </a:solidFill>
              </a:rPr>
              <a:t>исследований.</a:t>
            </a:r>
            <a:endParaRPr lang="ru-RU" dirty="0"/>
          </a:p>
        </p:txBody>
      </p:sp>
      <p:pic>
        <p:nvPicPr>
          <p:cNvPr id="4" name="Picture 4" descr="E:\Desktop\РАБОЧИЕ ДОКУМЕНТЫ-2019\ЭКСПЕДИЦИЯ НА КАСПИЙ\Добро на экспедицию IMG_20190716_203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2" r="3789" b="3850"/>
          <a:stretch/>
        </p:blipFill>
        <p:spPr bwMode="auto">
          <a:xfrm>
            <a:off x="170156" y="2507996"/>
            <a:ext cx="3041139" cy="4231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L:\Экспедиция РГО на Каспий-АВГУСТ 2019\ФОТО Экспедиция РГО на Северный Каспий-август 2019\DSCN946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35896" y="2753585"/>
            <a:ext cx="4986966" cy="374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47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9144000" cy="360040"/>
          </a:xfrm>
        </p:spPr>
        <p:txBody>
          <a:bodyPr>
            <a:noAutofit/>
          </a:bodyPr>
          <a:lstStyle/>
          <a:p>
            <a:r>
              <a:rPr lang="ru-RU" sz="2000" b="1" dirty="0">
                <a:solidFill>
                  <a:srgbClr val="FF0000"/>
                </a:solidFill>
              </a:rPr>
              <a:t>П</a:t>
            </a:r>
            <a:r>
              <a:rPr lang="ru-RU" sz="2000" b="1" dirty="0" smtClean="0">
                <a:solidFill>
                  <a:srgbClr val="FF0000"/>
                </a:solidFill>
              </a:rPr>
              <a:t>ОДГОТОВКА  К ЭКСПЕДИЦИИ И ЭКСПЕДИЦИЯ НА «КРЕСТНИКЕ» АСТРАХАНСКОГО ОТДЕЛЕНИЯ РГО – БГК  КАСПИЙСКОЙ ФЛОТИЛИИ  </a:t>
            </a:r>
            <a:br>
              <a:rPr lang="ru-RU" sz="2000" b="1" dirty="0" smtClean="0">
                <a:solidFill>
                  <a:srgbClr val="FF0000"/>
                </a:solidFill>
              </a:rPr>
            </a:br>
            <a:r>
              <a:rPr lang="ru-RU" sz="2000" b="1" dirty="0" smtClean="0">
                <a:solidFill>
                  <a:srgbClr val="FF0000"/>
                </a:solidFill>
              </a:rPr>
              <a:t>«ВАСИЛИЙ ПИСАЧЕНКО».</a:t>
            </a:r>
            <a:endParaRPr lang="ru-RU" sz="2000" b="1" dirty="0">
              <a:solidFill>
                <a:srgbClr val="FF0000"/>
              </a:solidFill>
            </a:endParaRPr>
          </a:p>
        </p:txBody>
      </p:sp>
      <p:pic>
        <p:nvPicPr>
          <p:cNvPr id="26626" name="Picture 2" descr="L:\Экспедиция РГО на Каспий=2019\ФОТО от Востокова С. (Астрахань-экспедиция на Северный Каспий-2019)\IMG_559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9672" y="2506703"/>
            <a:ext cx="4919289" cy="3279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Desktop\МОИ фотографии     26-08-2019_11-30-05\Новая папка ФОТО - 2019\20190205_121705 (2).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r="18081"/>
          <a:stretch/>
        </p:blipFill>
        <p:spPr bwMode="auto">
          <a:xfrm>
            <a:off x="128830" y="1047175"/>
            <a:ext cx="3096344" cy="21927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Desktop\РАБОЧИЕ ДОКУМЕНТЫ-2019\ЭКСПЕДИЦИЯ НА КАСПИЙ\ФОТО На БГК Василий Писаченко перед экспедицией\DSCN91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5" y="1894279"/>
            <a:ext cx="2896679" cy="2172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E:\Desktop\РАБОЧИЕ ДОКУМЕНТЫ-2019\ЭКСПЕДИЦИЯ НА КАСПИЙ\ФОТО На БГК Василий Писаченко перед экспедицией\DSCN91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5" y="5001120"/>
            <a:ext cx="2304255" cy="1728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Desktop\РАБОЧИЕ ДОКУМЕНТЫ-2019\ЭКСПЕДИЦИЯ НА КАСПИЙ\ФОТО На БГК Василий Писаченко перед экспедицией\DSCN92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4718790"/>
            <a:ext cx="2680655" cy="2010719"/>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L:\Экспедиция РГО на Каспий=2019\Dcim\100D5000\DSC_080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3361901" y="1268760"/>
            <a:ext cx="2634246" cy="174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69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Picture 2" descr="E:\Desktop\МОИ фотографии     26-08-2019_11-30-05\Новая папка ФОТО\100KZ885\100_353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645024"/>
            <a:ext cx="4128457" cy="309634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Desktop\МОИ фотографии     26-08-2019_11-30-05\Новая папка ФОТО\100KZ885\100_35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29493"/>
            <a:ext cx="4123458" cy="3092857"/>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E:\Desktop\РАБОЧИЕ ДОКУМЕНТЫ-2019\ЭКСПЕДИЦИЯ НА КАСПИЙ\Экспедиционные фото из предварительного отчета\DSC_07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55976" y="229493"/>
            <a:ext cx="4656820" cy="3092857"/>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L:\Экспедиция РГО на Каспий-АВГУСТ 2019\ФОТО Экспедиция РГО на Северный Каспий-август 2019\DSC_07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7402" y="3645024"/>
            <a:ext cx="4575393" cy="303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503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4578" name="Picture 2" descr="E:\Desktop\МОИ фотографии     26-08-2019_11-30-05\DSC_095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504" y="2966993"/>
            <a:ext cx="5688632" cy="377814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E:\Ф О Т О Г Р А Ф И И и ВИДЕО\Фото и видео Новая папка экспедиция на Каспий-АВГУСТ 2019\ФОТО  Экспедиция РГО на Северный Каспий\DSC_01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188639"/>
            <a:ext cx="5004359" cy="3323677"/>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E:\Ф О Т О Г Р А Ф И И и ВИДЕО\Фото и видео Новая папка экспедиция на Каспий-АВГУСТ 2019\ФОТО  Экспедиция РГО на Северный Каспий\DSCN93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02" y="260648"/>
            <a:ext cx="3457193" cy="259318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E:\Ф О Т О Г Р А Ф И И и ВИДЕО\Фото и видео Новая папка экспедиция на Каспий-АВГУСТ 2019\ФОТО  Экспедиция РГО на Северный Каспий\DSCN94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3755" y="3706514"/>
            <a:ext cx="4016540" cy="301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377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ВБУ\РАКИ\147723876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3140968"/>
            <a:ext cx="7920880" cy="1200329"/>
          </a:xfrm>
          <a:prstGeom prst="rect">
            <a:avLst/>
          </a:prstGeom>
        </p:spPr>
        <p:txBody>
          <a:bodyPr wrap="square">
            <a:spAutoFit/>
          </a:bodyPr>
          <a:lstStyle/>
          <a:p>
            <a:pPr algn="just"/>
            <a:r>
              <a:rPr lang="ru-RU" b="1" dirty="0">
                <a:solidFill>
                  <a:schemeClr val="bg1"/>
                </a:solidFill>
              </a:rPr>
              <a:t>В период с 9 по 12 ноября 2020 г, в ходе совместной экспедиции КФ ИОРАН и  ЮНЦ РАН с борта НИС «</a:t>
            </a:r>
            <a:r>
              <a:rPr lang="ru-RU" b="1" dirty="0" err="1">
                <a:solidFill>
                  <a:schemeClr val="bg1"/>
                </a:solidFill>
              </a:rPr>
              <a:t>Данеб</a:t>
            </a:r>
            <a:r>
              <a:rPr lang="ru-RU" b="1" dirty="0">
                <a:solidFill>
                  <a:schemeClr val="bg1"/>
                </a:solidFill>
              </a:rPr>
              <a:t>» в Каспийском море на 6 станциях в районах  Дербент -  Махачкала </a:t>
            </a:r>
            <a:r>
              <a:rPr lang="ru-RU" b="1" dirty="0" smtClean="0">
                <a:solidFill>
                  <a:schemeClr val="bg1"/>
                </a:solidFill>
              </a:rPr>
              <a:t>– </a:t>
            </a:r>
            <a:r>
              <a:rPr lang="ru-RU" b="1" dirty="0" err="1" smtClean="0">
                <a:solidFill>
                  <a:schemeClr val="bg1"/>
                </a:solidFill>
              </a:rPr>
              <a:t>Аграханский</a:t>
            </a:r>
            <a:r>
              <a:rPr lang="ru-RU" b="1" dirty="0" smtClean="0">
                <a:solidFill>
                  <a:schemeClr val="bg1"/>
                </a:solidFill>
              </a:rPr>
              <a:t> </a:t>
            </a:r>
            <a:r>
              <a:rPr lang="ru-RU" b="1" dirty="0">
                <a:solidFill>
                  <a:schemeClr val="bg1"/>
                </a:solidFill>
              </a:rPr>
              <a:t>полуостров  в пробах </a:t>
            </a:r>
            <a:r>
              <a:rPr lang="ru-RU" b="1" dirty="0" err="1">
                <a:solidFill>
                  <a:schemeClr val="bg1"/>
                </a:solidFill>
              </a:rPr>
              <a:t>желетелых</a:t>
            </a:r>
            <a:r>
              <a:rPr lang="ru-RU" b="1" dirty="0">
                <a:solidFill>
                  <a:schemeClr val="bg1"/>
                </a:solidFill>
              </a:rPr>
              <a:t> впервые были обнаружены разновозрастные особи гребневика </a:t>
            </a:r>
            <a:r>
              <a:rPr lang="en-US" b="1" dirty="0" err="1">
                <a:solidFill>
                  <a:schemeClr val="bg1"/>
                </a:solidFill>
              </a:rPr>
              <a:t>Beroe</a:t>
            </a:r>
            <a:r>
              <a:rPr lang="en-US" b="1" dirty="0">
                <a:solidFill>
                  <a:schemeClr val="bg1"/>
                </a:solidFill>
              </a:rPr>
              <a:t> </a:t>
            </a:r>
            <a:r>
              <a:rPr lang="en-US" b="1" dirty="0" err="1">
                <a:solidFill>
                  <a:schemeClr val="bg1"/>
                </a:solidFill>
              </a:rPr>
              <a:t>Ovata</a:t>
            </a:r>
            <a:r>
              <a:rPr lang="ru-RU" b="1" dirty="0">
                <a:solidFill>
                  <a:schemeClr val="bg1"/>
                </a:solidFill>
              </a:rPr>
              <a:t>. </a:t>
            </a:r>
          </a:p>
        </p:txBody>
      </p:sp>
      <p:pic>
        <p:nvPicPr>
          <p:cNvPr id="4100" name="Picture 4" descr="C:\Users\ВБУ\Desktop\Изображение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4569213"/>
            <a:ext cx="2716965" cy="21853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317847"/>
            <a:ext cx="7200800" cy="1815882"/>
          </a:xfrm>
          <a:prstGeom prst="rect">
            <a:avLst/>
          </a:prstGeom>
        </p:spPr>
        <p:txBody>
          <a:bodyPr wrap="square">
            <a:spAutoFit/>
          </a:bodyPr>
          <a:lstStyle/>
          <a:p>
            <a:r>
              <a:rPr lang="ru-RU" sz="2800" b="1" dirty="0" smtClean="0">
                <a:solidFill>
                  <a:schemeClr val="bg1"/>
                </a:solidFill>
              </a:rPr>
              <a:t>Отдел АО РГО при Каспийском филиале института океанологии РАН им. П.П. </a:t>
            </a:r>
            <a:r>
              <a:rPr lang="ru-RU" sz="2800" b="1" dirty="0" err="1" smtClean="0">
                <a:solidFill>
                  <a:schemeClr val="bg1"/>
                </a:solidFill>
              </a:rPr>
              <a:t>Ширшова</a:t>
            </a:r>
            <a:r>
              <a:rPr lang="ru-RU" sz="2800" b="1" dirty="0" smtClean="0">
                <a:solidFill>
                  <a:schemeClr val="bg1"/>
                </a:solidFill>
              </a:rPr>
              <a:t>. </a:t>
            </a:r>
          </a:p>
          <a:p>
            <a:r>
              <a:rPr lang="ru-RU" sz="2800" b="1" dirty="0">
                <a:solidFill>
                  <a:schemeClr val="bg1"/>
                </a:solidFill>
              </a:rPr>
              <a:t>Р</a:t>
            </a:r>
            <a:r>
              <a:rPr lang="ru-RU" sz="2800" b="1" dirty="0" smtClean="0">
                <a:solidFill>
                  <a:schemeClr val="bg1"/>
                </a:solidFill>
              </a:rPr>
              <a:t>уководитель отдела </a:t>
            </a:r>
            <a:r>
              <a:rPr lang="ru-RU" sz="2800" b="1" dirty="0" err="1" smtClean="0">
                <a:solidFill>
                  <a:schemeClr val="bg1"/>
                </a:solidFill>
              </a:rPr>
              <a:t>Котеньков</a:t>
            </a:r>
            <a:r>
              <a:rPr lang="ru-RU" sz="2800" b="1" dirty="0" smtClean="0">
                <a:solidFill>
                  <a:schemeClr val="bg1"/>
                </a:solidFill>
              </a:rPr>
              <a:t> С.А.</a:t>
            </a:r>
            <a:endParaRPr lang="ru-RU" sz="2800" b="1" dirty="0">
              <a:solidFill>
                <a:schemeClr val="bg1"/>
              </a:solidFill>
            </a:endParaRPr>
          </a:p>
        </p:txBody>
      </p:sp>
      <p:pic>
        <p:nvPicPr>
          <p:cNvPr id="7" name="Picture 2" descr="ЛОГОТИП     Астраханское  отделение"/>
          <p:cNvPicPr>
            <a:picLocks noChangeAspect="1" noChangeArrowheads="1"/>
          </p:cNvPicPr>
          <p:nvPr/>
        </p:nvPicPr>
        <p:blipFill>
          <a:blip r:embed="rId6" cstate="print">
            <a:extLst>
              <a:ext uri="{28A0092B-C50C-407E-A947-70E740481C1C}">
                <a14:useLocalDpi xmlns:a14="http://schemas.microsoft.com/office/drawing/2010/main" val="0"/>
              </a:ext>
            </a:extLst>
          </a:blip>
          <a:srcRect l="12645" r="14119" b="10376"/>
          <a:stretch>
            <a:fillRect/>
          </a:stretch>
        </p:blipFill>
        <p:spPr bwMode="auto">
          <a:xfrm>
            <a:off x="7744871" y="-27384"/>
            <a:ext cx="1399129" cy="121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633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ВБУ\Desktop\ДЕНЕБ 2020\БЕРОЕ 2020\GOPR08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44" y="516743"/>
            <a:ext cx="4059040" cy="28803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ВБУ\Desktop\Изображение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668" y="3456901"/>
            <a:ext cx="4536504" cy="282360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ВБУ\Downloads\PHOTO-2020-11-13-13-17-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9668" y="516743"/>
            <a:ext cx="4504750"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73427" y="116632"/>
            <a:ext cx="4027834" cy="400110"/>
          </a:xfrm>
          <a:prstGeom prst="rect">
            <a:avLst/>
          </a:prstGeom>
        </p:spPr>
        <p:txBody>
          <a:bodyPr wrap="none">
            <a:spAutoFit/>
          </a:bodyPr>
          <a:lstStyle/>
          <a:p>
            <a:r>
              <a:rPr lang="ru-RU" sz="2000" b="1" dirty="0"/>
              <a:t>Методы </a:t>
            </a:r>
            <a:r>
              <a:rPr lang="ru-RU" sz="2000" b="1" dirty="0" smtClean="0"/>
              <a:t>исследований </a:t>
            </a:r>
            <a:r>
              <a:rPr lang="ru-RU" sz="2000" b="1" dirty="0" err="1" smtClean="0"/>
              <a:t>желетелых</a:t>
            </a:r>
            <a:endParaRPr lang="ru-RU" sz="2000" b="1" dirty="0"/>
          </a:p>
        </p:txBody>
      </p:sp>
      <p:sp>
        <p:nvSpPr>
          <p:cNvPr id="3" name="Прямоугольник 2"/>
          <p:cNvSpPr/>
          <p:nvPr/>
        </p:nvSpPr>
        <p:spPr>
          <a:xfrm>
            <a:off x="153244" y="6381328"/>
            <a:ext cx="3420360" cy="369332"/>
          </a:xfrm>
          <a:prstGeom prst="rect">
            <a:avLst/>
          </a:prstGeom>
        </p:spPr>
        <p:txBody>
          <a:bodyPr wrap="none">
            <a:spAutoFit/>
          </a:bodyPr>
          <a:lstStyle/>
          <a:p>
            <a:r>
              <a:rPr lang="ru-RU" dirty="0" smtClean="0"/>
              <a:t> </a:t>
            </a:r>
            <a:r>
              <a:rPr lang="ru-RU" sz="1600" b="1" dirty="0" smtClean="0"/>
              <a:t>Вертикальное </a:t>
            </a:r>
            <a:r>
              <a:rPr lang="ru-RU" sz="1600" b="1" dirty="0"/>
              <a:t>т</a:t>
            </a:r>
            <a:r>
              <a:rPr lang="ru-RU" sz="1600" b="1" dirty="0" smtClean="0"/>
              <a:t>раление  </a:t>
            </a:r>
            <a:r>
              <a:rPr lang="ru-RU" sz="1600" b="1" dirty="0"/>
              <a:t>сетью</a:t>
            </a:r>
          </a:p>
        </p:txBody>
      </p:sp>
      <p:sp>
        <p:nvSpPr>
          <p:cNvPr id="4" name="Прямоугольник 3"/>
          <p:cNvSpPr/>
          <p:nvPr/>
        </p:nvSpPr>
        <p:spPr>
          <a:xfrm>
            <a:off x="4482254" y="6280504"/>
            <a:ext cx="4392164" cy="584775"/>
          </a:xfrm>
          <a:prstGeom prst="rect">
            <a:avLst/>
          </a:prstGeom>
        </p:spPr>
        <p:txBody>
          <a:bodyPr wrap="square">
            <a:spAutoFit/>
          </a:bodyPr>
          <a:lstStyle/>
          <a:p>
            <a:r>
              <a:rPr lang="ru-RU" sz="1600" b="1" dirty="0" smtClean="0"/>
              <a:t>Видеонаблюдения </a:t>
            </a:r>
            <a:r>
              <a:rPr lang="ru-RU" sz="1600" b="1" dirty="0"/>
              <a:t>р</a:t>
            </a:r>
            <a:r>
              <a:rPr lang="ru-RU" sz="1600" b="1" dirty="0" smtClean="0"/>
              <a:t>аспространения </a:t>
            </a:r>
            <a:r>
              <a:rPr lang="ru-RU" sz="1600" b="1" dirty="0"/>
              <a:t>по глубинам</a:t>
            </a:r>
          </a:p>
        </p:txBody>
      </p:sp>
      <p:pic>
        <p:nvPicPr>
          <p:cNvPr id="57346" name="Picture 2" descr="C:\Users\ВБУ\Desktop\ДЕНЕБ 2020\Изображение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44" y="3456900"/>
            <a:ext cx="4059040" cy="2823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2655" y="116632"/>
            <a:ext cx="14017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003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8796469"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107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7889339" cy="497060"/>
          </a:xfrm>
        </p:spPr>
        <p:txBody>
          <a:bodyPr/>
          <a:lstStyle/>
          <a:p>
            <a:r>
              <a:rPr lang="ru-RU" sz="2000" b="1" dirty="0" err="1">
                <a:solidFill>
                  <a:srgbClr val="002060"/>
                </a:solidFill>
              </a:rPr>
              <a:t>Ушивцев</a:t>
            </a:r>
            <a:r>
              <a:rPr lang="ru-RU" sz="2000" b="1" dirty="0">
                <a:solidFill>
                  <a:srgbClr val="002060"/>
                </a:solidFill>
              </a:rPr>
              <a:t> В.Б. Осуществляет подводную видеозапись</a:t>
            </a:r>
          </a:p>
        </p:txBody>
      </p:sp>
      <p:pic>
        <p:nvPicPr>
          <p:cNvPr id="41986" name="Picture 2" descr="E:\Desktop\ПРЕЗЕННТАЦИИ к ОТЧЕТУ АО РГО-2020\Ушивцев\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5092697"/>
            <a:ext cx="2170183" cy="1627637"/>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E:\Desktop\ПРЕЗЕННТАЦИИ к ОТЧЕТУ АО РГО-2020\Ушивцев\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95" y="5065270"/>
            <a:ext cx="2443427" cy="1626406"/>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E:\Desktop\ПРЕЗЕННТАЦИИ к ОТЧЕТУ АО РГО-2020\Ушивцев\Ушивцев В.Б. Осуществляет подводную видеозапись.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4326" y="836712"/>
            <a:ext cx="5400600" cy="4050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8342" y="5721850"/>
            <a:ext cx="3355866" cy="646331"/>
          </a:xfrm>
          <a:prstGeom prst="rect">
            <a:avLst/>
          </a:prstGeom>
          <a:noFill/>
        </p:spPr>
        <p:txBody>
          <a:bodyPr wrap="square" rtlCol="0">
            <a:spAutoFit/>
          </a:bodyPr>
          <a:lstStyle/>
          <a:p>
            <a:pPr algn="ctr"/>
            <a:r>
              <a:rPr lang="ru-RU" b="1" dirty="0" smtClean="0">
                <a:solidFill>
                  <a:srgbClr val="002060"/>
                </a:solidFill>
              </a:rPr>
              <a:t>Гребневик </a:t>
            </a:r>
            <a:r>
              <a:rPr lang="ru-RU" b="1" dirty="0" err="1" smtClean="0">
                <a:solidFill>
                  <a:srgbClr val="002060"/>
                </a:solidFill>
              </a:rPr>
              <a:t>Берое</a:t>
            </a:r>
            <a:r>
              <a:rPr lang="ru-RU" b="1" dirty="0" smtClean="0">
                <a:solidFill>
                  <a:srgbClr val="002060"/>
                </a:solidFill>
              </a:rPr>
              <a:t> </a:t>
            </a:r>
            <a:r>
              <a:rPr lang="ru-RU" b="1" dirty="0" err="1" smtClean="0">
                <a:solidFill>
                  <a:srgbClr val="002060"/>
                </a:solidFill>
              </a:rPr>
              <a:t>Овата</a:t>
            </a:r>
            <a:endParaRPr lang="ru-RU" b="1" dirty="0" smtClean="0">
              <a:solidFill>
                <a:srgbClr val="002060"/>
              </a:solidFill>
            </a:endParaRPr>
          </a:p>
          <a:p>
            <a:pPr algn="ctr"/>
            <a:r>
              <a:rPr lang="ru-RU" b="1" dirty="0" smtClean="0">
                <a:solidFill>
                  <a:srgbClr val="002060"/>
                </a:solidFill>
              </a:rPr>
              <a:t>(</a:t>
            </a:r>
            <a:r>
              <a:rPr lang="en-US" b="1" dirty="0" err="1">
                <a:solidFill>
                  <a:srgbClr val="002060"/>
                </a:solidFill>
              </a:rPr>
              <a:t>Beroe</a:t>
            </a:r>
            <a:r>
              <a:rPr lang="en-US" b="1" dirty="0">
                <a:solidFill>
                  <a:srgbClr val="002060"/>
                </a:solidFill>
              </a:rPr>
              <a:t> ovata </a:t>
            </a:r>
            <a:r>
              <a:rPr lang="ru-RU" b="1" dirty="0" smtClean="0">
                <a:solidFill>
                  <a:srgbClr val="002060"/>
                </a:solidFill>
              </a:rPr>
              <a:t>)</a:t>
            </a:r>
            <a:endParaRPr lang="ru-RU" b="1" dirty="0">
              <a:solidFill>
                <a:srgbClr val="002060"/>
              </a:solidFill>
            </a:endParaRPr>
          </a:p>
        </p:txBody>
      </p:sp>
      <p:pic>
        <p:nvPicPr>
          <p:cNvPr id="7" name="Picture 2" descr="ЛОГОТИП     Астраханское  отделение"/>
          <p:cNvPicPr>
            <a:picLocks noChangeAspect="1" noChangeArrowheads="1"/>
          </p:cNvPicPr>
          <p:nvPr/>
        </p:nvPicPr>
        <p:blipFill>
          <a:blip r:embed="rId6" cstate="print">
            <a:extLst>
              <a:ext uri="{28A0092B-C50C-407E-A947-70E740481C1C}">
                <a14:useLocalDpi xmlns:a14="http://schemas.microsoft.com/office/drawing/2010/main" val="0"/>
              </a:ext>
            </a:extLst>
          </a:blip>
          <a:srcRect l="12645" r="14119" b="10376"/>
          <a:stretch>
            <a:fillRect/>
          </a:stretch>
        </p:blipFill>
        <p:spPr bwMode="auto">
          <a:xfrm>
            <a:off x="7591110" y="154781"/>
            <a:ext cx="1399129" cy="121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873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Содержимое 2"/>
          <p:cNvSpPr>
            <a:spLocks noGrp="1"/>
          </p:cNvSpPr>
          <p:nvPr>
            <p:ph idx="1"/>
          </p:nvPr>
        </p:nvSpPr>
        <p:spPr>
          <a:xfrm>
            <a:off x="467544" y="2276872"/>
            <a:ext cx="8229600" cy="2068513"/>
          </a:xfrm>
        </p:spPr>
        <p:txBody>
          <a:bodyPr>
            <a:normAutofit fontScale="77500" lnSpcReduction="20000"/>
          </a:bodyPr>
          <a:lstStyle/>
          <a:p>
            <a:pPr eaLnBrk="1" hangingPunct="1"/>
            <a:endParaRPr lang="ru-RU" dirty="0" smtClean="0">
              <a:latin typeface="Arial" charset="0"/>
              <a:cs typeface="Arial" charset="0"/>
            </a:endParaRPr>
          </a:p>
          <a:p>
            <a:pPr algn="ctr" eaLnBrk="1" hangingPunct="1">
              <a:buFont typeface="Arial" charset="0"/>
              <a:buNone/>
            </a:pPr>
            <a:r>
              <a:rPr lang="ru-RU" b="1" dirty="0" smtClean="0">
                <a:solidFill>
                  <a:srgbClr val="002060"/>
                </a:solidFill>
                <a:latin typeface="Times New Roman" pitchFamily="18" charset="0"/>
                <a:cs typeface="Times New Roman" pitchFamily="18" charset="0"/>
              </a:rPr>
              <a:t>ОБОСНОВАНИЕ НЕОБХОДИМОСТИ АРХЕОЛОГИЧЕСКИХ ИССЛЕДОВАНИЙ В ЗОНЕ  НЕФТЕГАЗОРАЗРАБОТОК РОССИЙСКОГО СЕКТОРА  СЕВЕРНОГО КАСПИЯ </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D:\Мои документы\Илья кот\конхуенция\История\картинки\находки\нах.bm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483" name="Заголовок 1"/>
          <p:cNvSpPr>
            <a:spLocks noGrp="1"/>
          </p:cNvSpPr>
          <p:nvPr>
            <p:ph type="title"/>
          </p:nvPr>
        </p:nvSpPr>
        <p:spPr/>
        <p:txBody>
          <a:bodyPr>
            <a:normAutofit fontScale="90000"/>
          </a:bodyPr>
          <a:lstStyle/>
          <a:p>
            <a:pPr eaLnBrk="1" hangingPunct="1"/>
            <a:r>
              <a:rPr lang="ru-RU" sz="2400" b="1" smtClean="0">
                <a:solidFill>
                  <a:srgbClr val="FFC000"/>
                </a:solidFill>
                <a:latin typeface="Times New Roman" pitchFamily="18" charset="0"/>
                <a:cs typeface="Times New Roman" pitchFamily="18" charset="0"/>
              </a:rPr>
              <a:t>Средневековая керамика , обнаруженная Л.Н.Гумилёвым на Каспийском взморье (Иголкинский банк)</a:t>
            </a:r>
          </a:p>
        </p:txBody>
      </p:sp>
      <p:pic>
        <p:nvPicPr>
          <p:cNvPr id="20484" name="Picture 2" descr="D:\Мои документы\Илья кот\конхуенция\История\картинки\находки\нах-1.bmp"/>
          <p:cNvPicPr>
            <a:picLocks noChangeAspect="1" noChangeArrowheads="1"/>
          </p:cNvPicPr>
          <p:nvPr/>
        </p:nvPicPr>
        <p:blipFill>
          <a:blip r:embed="rId3"/>
          <a:srcRect/>
          <a:stretch>
            <a:fillRect/>
          </a:stretch>
        </p:blipFill>
        <p:spPr bwMode="auto">
          <a:xfrm>
            <a:off x="5357813" y="2643188"/>
            <a:ext cx="3051175" cy="2914650"/>
          </a:xfrm>
          <a:prstGeom prst="rect">
            <a:avLst/>
          </a:prstGeom>
          <a:noFill/>
          <a:ln w="9525">
            <a:noFill/>
            <a:miter lim="800000"/>
            <a:headEnd/>
            <a:tailEnd/>
          </a:ln>
        </p:spPr>
      </p:pic>
      <p:pic>
        <p:nvPicPr>
          <p:cNvPr id="20485" name="Picture 3" descr="gumilev"/>
          <p:cNvPicPr>
            <a:picLocks noChangeAspect="1" noChangeArrowheads="1"/>
          </p:cNvPicPr>
          <p:nvPr/>
        </p:nvPicPr>
        <p:blipFill>
          <a:blip r:embed="rId4"/>
          <a:srcRect/>
          <a:stretch>
            <a:fillRect/>
          </a:stretch>
        </p:blipFill>
        <p:spPr bwMode="auto">
          <a:xfrm>
            <a:off x="500063" y="1500188"/>
            <a:ext cx="2327275" cy="259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Мои документы\Илья кот\конхуенция\История\картинки\затон корабли\корь.bm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7" name="Заголовок 1"/>
          <p:cNvSpPr>
            <a:spLocks noGrp="1"/>
          </p:cNvSpPr>
          <p:nvPr>
            <p:ph type="title"/>
          </p:nvPr>
        </p:nvSpPr>
        <p:spPr>
          <a:xfrm>
            <a:off x="457200" y="274638"/>
            <a:ext cx="7467600" cy="939800"/>
          </a:xfrm>
        </p:spPr>
        <p:txBody>
          <a:bodyPr>
            <a:normAutofit fontScale="90000"/>
          </a:bodyPr>
          <a:lstStyle/>
          <a:p>
            <a:pPr eaLnBrk="1" hangingPunct="1"/>
            <a:r>
              <a:rPr lang="ru-RU" sz="2800" b="1" smtClean="0">
                <a:solidFill>
                  <a:srgbClr val="FFFF00"/>
                </a:solidFill>
                <a:latin typeface="Times New Roman" pitchFamily="18" charset="0"/>
                <a:cs typeface="Times New Roman" pitchFamily="18" charset="0"/>
              </a:rPr>
              <a:t>Затонувшее судно </a:t>
            </a:r>
            <a:r>
              <a:rPr lang="en-US" sz="2800" b="1" smtClean="0">
                <a:solidFill>
                  <a:srgbClr val="FFFF00"/>
                </a:solidFill>
                <a:latin typeface="Times New Roman" pitchFamily="18" charset="0"/>
                <a:cs typeface="Times New Roman" pitchFamily="18" charset="0"/>
              </a:rPr>
              <a:t>XVIII</a:t>
            </a:r>
            <a:r>
              <a:rPr lang="ru-RU" sz="2800" b="1" smtClean="0">
                <a:solidFill>
                  <a:srgbClr val="FFFF00"/>
                </a:solidFill>
                <a:latin typeface="Times New Roman" pitchFamily="18" charset="0"/>
                <a:cs typeface="Times New Roman" pitchFamily="18" charset="0"/>
              </a:rPr>
              <a:t> века  </a:t>
            </a:r>
            <a:br>
              <a:rPr lang="ru-RU" sz="2800" b="1" smtClean="0">
                <a:solidFill>
                  <a:srgbClr val="FFFF00"/>
                </a:solidFill>
                <a:latin typeface="Times New Roman" pitchFamily="18" charset="0"/>
                <a:cs typeface="Times New Roman" pitchFamily="18" charset="0"/>
              </a:rPr>
            </a:br>
            <a:r>
              <a:rPr lang="ru-RU" sz="2800" b="1" smtClean="0">
                <a:solidFill>
                  <a:srgbClr val="FFFF00"/>
                </a:solidFill>
                <a:latin typeface="Times New Roman" pitchFamily="18" charset="0"/>
                <a:cs typeface="Times New Roman" pitchFamily="18" charset="0"/>
              </a:rPr>
              <a:t>(остров Кулалы)</a:t>
            </a:r>
          </a:p>
        </p:txBody>
      </p:sp>
      <p:pic>
        <p:nvPicPr>
          <p:cNvPr id="8196" name="Picture 4" descr="D:\Мои документы\Илья кот\конхуенция\История\картинки\67899976.bmp"/>
          <p:cNvPicPr>
            <a:picLocks noChangeAspect="1" noChangeArrowheads="1"/>
          </p:cNvPicPr>
          <p:nvPr/>
        </p:nvPicPr>
        <p:blipFill>
          <a:blip r:embed="rId3"/>
          <a:srcRect/>
          <a:stretch>
            <a:fillRect/>
          </a:stretch>
        </p:blipFill>
        <p:spPr bwMode="auto">
          <a:xfrm>
            <a:off x="3814318" y="714356"/>
            <a:ext cx="5329682" cy="3857652"/>
          </a:xfrm>
          <a:prstGeom prst="rect">
            <a:avLst/>
          </a:prstGeom>
          <a:noFill/>
          <a:ln w="9525">
            <a:solidFill>
              <a:srgbClr val="002060"/>
            </a:solidFill>
            <a:miter lim="800000"/>
            <a:headEnd/>
            <a:tailEnd/>
          </a:ln>
        </p:spPr>
      </p:pic>
      <p:pic>
        <p:nvPicPr>
          <p:cNvPr id="8197" name="Picture 5" descr="нах-2"/>
          <p:cNvPicPr>
            <a:picLocks noChangeAspect="1" noChangeArrowheads="1"/>
          </p:cNvPicPr>
          <p:nvPr/>
        </p:nvPicPr>
        <p:blipFill>
          <a:blip r:embed="rId4"/>
          <a:srcRect/>
          <a:stretch>
            <a:fillRect/>
          </a:stretch>
        </p:blipFill>
        <p:spPr bwMode="auto">
          <a:xfrm>
            <a:off x="0" y="3581216"/>
            <a:ext cx="4786314" cy="3276784"/>
          </a:xfrm>
          <a:prstGeom prst="rect">
            <a:avLst/>
          </a:prstGeom>
          <a:noFill/>
          <a:ln w="9525">
            <a:solidFill>
              <a:srgbClr val="002060"/>
            </a:solidFill>
            <a:miter lim="800000"/>
            <a:headEnd/>
            <a:tailEnd/>
          </a:ln>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200"/>
                                        <p:tgtEl>
                                          <p:spTgt spid="8197"/>
                                        </p:tgtEl>
                                      </p:cBhvr>
                                    </p:animEffect>
                                    <p:anim calcmode="lin" valueType="num">
                                      <p:cBhvr>
                                        <p:cTn id="8" dur="800" fill="hold"/>
                                        <p:tgtEl>
                                          <p:spTgt spid="8197"/>
                                        </p:tgtEl>
                                        <p:attrNameLst>
                                          <p:attrName>ppt_x</p:attrName>
                                        </p:attrNameLst>
                                      </p:cBhvr>
                                      <p:tavLst>
                                        <p:tav tm="0">
                                          <p:val>
                                            <p:strVal val="#ppt_x"/>
                                          </p:val>
                                        </p:tav>
                                        <p:tav tm="100000">
                                          <p:val>
                                            <p:strVal val="#ppt_x"/>
                                          </p:val>
                                        </p:tav>
                                      </p:tavLst>
                                    </p:anim>
                                    <p:anim calcmode="lin" valueType="num">
                                      <p:cBhvr>
                                        <p:cTn id="9" dur="800" fill="hold"/>
                                        <p:tgtEl>
                                          <p:spTgt spid="8197"/>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1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1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000"/>
                            </p:stCondLst>
                            <p:childTnLst>
                              <p:par>
                                <p:cTn id="13" presetID="49" presetClass="entr" presetSubtype="0" decel="100000"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p:cTn id="15" dur="2000" fill="hold"/>
                                        <p:tgtEl>
                                          <p:spTgt spid="8196"/>
                                        </p:tgtEl>
                                        <p:attrNameLst>
                                          <p:attrName>ppt_w</p:attrName>
                                        </p:attrNameLst>
                                      </p:cBhvr>
                                      <p:tavLst>
                                        <p:tav tm="0">
                                          <p:val>
                                            <p:fltVal val="0"/>
                                          </p:val>
                                        </p:tav>
                                        <p:tav tm="100000">
                                          <p:val>
                                            <p:strVal val="#ppt_w"/>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style.rotation</p:attrName>
                                        </p:attrNameLst>
                                      </p:cBhvr>
                                      <p:tavLst>
                                        <p:tav tm="0">
                                          <p:val>
                                            <p:fltVal val="360"/>
                                          </p:val>
                                        </p:tav>
                                        <p:tav tm="100000">
                                          <p:val>
                                            <p:fltVal val="0"/>
                                          </p:val>
                                        </p:tav>
                                      </p:tavLst>
                                    </p:anim>
                                    <p:animEffect transition="in" filter="fade">
                                      <p:cBhvr>
                                        <p:cTn id="18"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buNone/>
            </a:pPr>
            <a:endParaRPr lang="ru-RU" dirty="0" smtClean="0"/>
          </a:p>
          <a:p>
            <a:pPr algn="ctr">
              <a:buNone/>
            </a:pPr>
            <a:r>
              <a:rPr lang="ru-RU" sz="4400" b="1" dirty="0" smtClean="0">
                <a:solidFill>
                  <a:srgbClr val="0070C0"/>
                </a:solidFill>
                <a:effectLst>
                  <a:outerShdw blurRad="38100" dist="38100" dir="2700000" algn="tl">
                    <a:srgbClr val="000000">
                      <a:alpha val="43137"/>
                    </a:srgbClr>
                  </a:outerShdw>
                </a:effectLst>
              </a:rPr>
              <a:t>СПАСИБО</a:t>
            </a:r>
          </a:p>
          <a:p>
            <a:pPr algn="ctr">
              <a:buNone/>
            </a:pPr>
            <a:r>
              <a:rPr lang="ru-RU" sz="4400" b="1" dirty="0" smtClean="0">
                <a:solidFill>
                  <a:srgbClr val="0070C0"/>
                </a:solidFill>
                <a:effectLst>
                  <a:outerShdw blurRad="38100" dist="38100" dir="2700000" algn="tl">
                    <a:srgbClr val="000000">
                      <a:alpha val="43137"/>
                    </a:srgbClr>
                  </a:outerShdw>
                </a:effectLst>
              </a:rPr>
              <a:t>ЗА</a:t>
            </a:r>
          </a:p>
          <a:p>
            <a:pPr algn="ctr">
              <a:buNone/>
            </a:pPr>
            <a:r>
              <a:rPr lang="ru-RU" sz="4400" b="1" dirty="0" smtClean="0">
                <a:solidFill>
                  <a:srgbClr val="0070C0"/>
                </a:solidFill>
                <a:effectLst>
                  <a:outerShdw blurRad="38100" dist="38100" dir="2700000" algn="tl">
                    <a:srgbClr val="000000">
                      <a:alpha val="43137"/>
                    </a:srgbClr>
                  </a:outerShdw>
                </a:effectLst>
              </a:rPr>
              <a:t>ВНИМАНИЕ</a:t>
            </a:r>
            <a:endParaRPr lang="ru-RU" sz="4400" b="1"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0860"/>
            <a:ext cx="8784976" cy="658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676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803"/>
            <a:ext cx="8928992"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989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88640"/>
            <a:ext cx="8717200" cy="653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292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725" y="332656"/>
            <a:ext cx="3205020" cy="2043106"/>
          </a:xfrm>
        </p:spPr>
        <p:txBody>
          <a:bodyPr>
            <a:noAutofit/>
          </a:bodyPr>
          <a:lstStyle/>
          <a:p>
            <a:r>
              <a:rPr lang="ru-RU" sz="3200" dirty="0" smtClean="0"/>
              <a:t>ИССЛЕДОВАНИЯ</a:t>
            </a:r>
            <a:br>
              <a:rPr lang="ru-RU" sz="3200" dirty="0" smtClean="0"/>
            </a:br>
            <a:r>
              <a:rPr lang="ru-RU" sz="3200" dirty="0" smtClean="0"/>
              <a:t>КАСПИЙСКИХ</a:t>
            </a:r>
            <a:r>
              <a:rPr lang="ru-RU" sz="3200" dirty="0" smtClean="0"/>
              <a:t/>
            </a:r>
            <a:br>
              <a:rPr lang="ru-RU" sz="3200" dirty="0" smtClean="0"/>
            </a:br>
            <a:r>
              <a:rPr lang="ru-RU" sz="3200" dirty="0" smtClean="0"/>
              <a:t>ЛЬДОВ</a:t>
            </a:r>
            <a:endParaRPr lang="ru-RU" sz="3200" dirty="0"/>
          </a:p>
        </p:txBody>
      </p:sp>
      <p:pic>
        <p:nvPicPr>
          <p:cNvPr id="4098" name="Picture 2" descr="C:\Users\Piter\МЕКЕНСАК - 2013\ФОТО и ВИДЕО Сатпаев 6-8.02.. 2013\Фото Ерик\IMG_0475.jpg"/>
          <p:cNvPicPr>
            <a:picLocks noGrp="1" noChangeAspect="1" noChangeArrowheads="1"/>
          </p:cNvPicPr>
          <p:nvPr>
            <p:ph idx="1"/>
          </p:nvPr>
        </p:nvPicPr>
        <p:blipFill>
          <a:blip r:embed="rId2" cstate="print"/>
          <a:srcRect/>
          <a:stretch>
            <a:fillRect/>
          </a:stretch>
        </p:blipFill>
        <p:spPr bwMode="auto">
          <a:xfrm>
            <a:off x="3432421" y="142852"/>
            <a:ext cx="5568735" cy="4000528"/>
          </a:xfrm>
          <a:prstGeom prst="rect">
            <a:avLst/>
          </a:prstGeom>
          <a:noFill/>
          <a:ln>
            <a:solidFill>
              <a:srgbClr val="002060"/>
            </a:solidFill>
          </a:ln>
        </p:spPr>
      </p:pic>
      <p:pic>
        <p:nvPicPr>
          <p:cNvPr id="4099" name="Picture 3" descr="H:\ФОТКИ\Рис. 3. Исследование стамухи.JPG"/>
          <p:cNvPicPr>
            <a:picLocks noChangeAspect="1" noChangeArrowheads="1"/>
          </p:cNvPicPr>
          <p:nvPr/>
        </p:nvPicPr>
        <p:blipFill>
          <a:blip r:embed="rId3" cstate="print"/>
          <a:srcRect/>
          <a:stretch>
            <a:fillRect/>
          </a:stretch>
        </p:blipFill>
        <p:spPr bwMode="auto">
          <a:xfrm>
            <a:off x="142844" y="3427604"/>
            <a:ext cx="4500594" cy="3287543"/>
          </a:xfrm>
          <a:prstGeom prst="rect">
            <a:avLst/>
          </a:prstGeom>
          <a:noFill/>
          <a:ln>
            <a:solidFill>
              <a:srgbClr val="002060"/>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389</TotalTime>
  <Words>795</Words>
  <Application>Microsoft Office PowerPoint</Application>
  <PresentationFormat>Экран (4:3)</PresentationFormat>
  <Paragraphs>102</Paragraphs>
  <Slides>54</Slides>
  <Notes>4</Notes>
  <HiddenSlides>0</HiddenSlides>
  <MMClips>1</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54</vt:i4>
      </vt:variant>
    </vt:vector>
  </HeadingPairs>
  <TitlesOfParts>
    <vt:vector size="57" baseType="lpstr">
      <vt:lpstr>Трек</vt:lpstr>
      <vt:lpstr>Acrobat Document</vt:lpstr>
      <vt:lpstr>Документ</vt:lpstr>
      <vt:lpstr>Презентация PowerPoint</vt:lpstr>
      <vt:lpstr>ЭКСПЕДИЦИЯ ПО ПОИСКУ СТОЛИЦЫ ХАЗАРСКОГО КАГАНАТА ИТИЛЬ НА ОСТРОВЕ ЧИСТАЯ БАНКА В СЕВЕРНОМ КАСПИИ – 1984-85</vt:lpstr>
      <vt:lpstr>Презентация PowerPoint</vt:lpstr>
      <vt:lpstr> </vt:lpstr>
      <vt:lpstr>Презентация PowerPoint</vt:lpstr>
      <vt:lpstr>Презентация PowerPoint</vt:lpstr>
      <vt:lpstr>Презентация PowerPoint</vt:lpstr>
      <vt:lpstr>Презентация PowerPoint</vt:lpstr>
      <vt:lpstr>ИССЛЕДОВАНИЯ КАСПИЙСКИХ ЛЬДОВ</vt:lpstr>
      <vt:lpstr>Презентация PowerPoint</vt:lpstr>
      <vt:lpstr>Схема расположения  разведанных месторождений углеводородов на дне Каспийского моря.</vt:lpstr>
      <vt:lpstr>Презентация PowerPoint</vt:lpstr>
      <vt:lpstr>Презентация PowerPoint</vt:lpstr>
      <vt:lpstr>Презентация PowerPoint</vt:lpstr>
      <vt:lpstr>Презентация PowerPoint</vt:lpstr>
      <vt:lpstr>Презентация PowerPoint</vt:lpstr>
      <vt:lpstr>  ПОД ЭГИДОЙ АСТРАХАНСКОГО ОТДЕЛЕНИЯ  РГО ВЫШЛИ КНИГИ  П.И. БУХАРИЦИНА “ИССЛЕДОВАНИЕ КАСПИЙСКИХ ЛЬДОВ”  (НА РУССКОМ И АНГЛИЙСКОМ ЯЗЫКАХ). </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Исследовательское судно КОМАНДЫ КУСТО «Альсиона» НА РЕЙДЕ АСТРАХАНИ – 1998</vt:lpstr>
      <vt:lpstr>Кустовцы с членами команды туркменского экспедиционного судна   </vt:lpstr>
      <vt:lpstr>Перед первым погружением на Каспии</vt:lpstr>
      <vt:lpstr>В минуты отдыха</vt:lpstr>
      <vt:lpstr>Презентация PowerPoint</vt:lpstr>
      <vt:lpstr>Волгоград - Астрахань</vt:lpstr>
      <vt:lpstr>Финская команда на судне прибыЛА в Астрахань во второй половине июля 2000г. В Астрахани произошло знакомство со многими учеными и исследователями, одним из которых был специалист по Каспию, ПРЕДСЕДАТЕЛЬ АСТРАХАНСКОГО ОТДЕЛЕНИЯ РГО, доктор географических наук Бухарицин П. И. </vt:lpstr>
      <vt:lpstr>Презентация PowerPoint</vt:lpstr>
      <vt:lpstr>Презентация PowerPoint</vt:lpstr>
      <vt:lpstr>Презентация PowerPoint</vt:lpstr>
      <vt:lpstr>2018г. АСТРАХАНСКОЕ ОтделениЕ РГО ПРИНЯЛО Участие в экспедиции «Эковолна»  - судне на солнечной энергии  по маршруту:  Астрахань – Каспийское  море – Астрахань.</vt:lpstr>
      <vt:lpstr>Презентация PowerPoint</vt:lpstr>
      <vt:lpstr>Презентация PowerPoint</vt:lpstr>
      <vt:lpstr>Презентация PowerPoint</vt:lpstr>
      <vt:lpstr>Презентация PowerPoint</vt:lpstr>
      <vt:lpstr> ФЛАГ РУССКОГО ГЕОГРАФИЧЕСКОГО ОБЩЕСТВА НА КАСПИИ  </vt:lpstr>
      <vt:lpstr>ПОДГОТОВКА  К ЭКСПЕДИЦИИ И ЭКСПЕДИЦИЯ НА «КРЕСТНИКЕ» АСТРАХАНСКОГО ОТДЕЛЕНИЯ РГО – БГК  КАСПИЙСКОЙ ФЛОТИЛИИ   «ВАСИЛИЙ ПИСАЧЕНКО».</vt:lpstr>
      <vt:lpstr>Презентация PowerPoint</vt:lpstr>
      <vt:lpstr>Презентация PowerPoint</vt:lpstr>
      <vt:lpstr>Презентация PowerPoint</vt:lpstr>
      <vt:lpstr>Презентация PowerPoint</vt:lpstr>
      <vt:lpstr>Ушивцев В.Б. Осуществляет подводную видеозапись</vt:lpstr>
      <vt:lpstr>Презентация PowerPoint</vt:lpstr>
      <vt:lpstr>Средневековая керамика , обнаруженная Л.Н.Гумилёвым на Каспийском взморье (Иголкинский банк)</vt:lpstr>
      <vt:lpstr>Затонувшее судно XVIII века   (остров Кулалы)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Piter</dc:creator>
  <cp:lastModifiedBy>Piter</cp:lastModifiedBy>
  <cp:revision>79</cp:revision>
  <dcterms:created xsi:type="dcterms:W3CDTF">2013-10-22T16:20:25Z</dcterms:created>
  <dcterms:modified xsi:type="dcterms:W3CDTF">2021-03-23T08:05:44Z</dcterms:modified>
</cp:coreProperties>
</file>